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9" r:id="rId4"/>
    <p:sldId id="259" r:id="rId5"/>
    <p:sldId id="260" r:id="rId6"/>
    <p:sldId id="265" r:id="rId7"/>
    <p:sldId id="266" r:id="rId8"/>
    <p:sldId id="273" r:id="rId9"/>
    <p:sldId id="267" r:id="rId10"/>
    <p:sldId id="268" r:id="rId11"/>
    <p:sldId id="258" r:id="rId12"/>
    <p:sldId id="270" r:id="rId13"/>
    <p:sldId id="277" r:id="rId1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C29BAA-CC78-9C70-7C54-5E450DAD11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EA8187C-063B-0238-C9DE-1FFD9AFF7F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97CB78-03F7-C92D-EDD0-39F42F1D4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3AAA13-AD9F-0F70-C6F8-4778FC8F2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50D74D-FDB8-476E-19F4-B40DDEFA4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1540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95CE3-4663-7B5D-313F-0B0F395BE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A280026-9227-747B-B8AD-A7E577C86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2EA2C5-1E2F-63BA-03DD-4902398A5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7C5D94-D05A-C3C3-08E5-7DC9CEB7E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77431F-C49A-770D-AA93-6839BEA5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2745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E1AC4E9-1F8F-A49D-6667-A05600B576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1C85AFC-11A8-0D4E-02C8-F35959B57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908D19-C03D-EFBA-65B9-6A9CC25F5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124123-AF60-D38B-BD28-3EDD0698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51CD8C-3AA9-1D55-CC1D-ED7BCE022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864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964A7D-75DB-9150-F354-E1FF081BC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991E60-7BDA-53E1-A046-70E3CF16B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911938-5CC5-C1BD-614C-3934F7F86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43F8B5-DBD5-F15B-17A1-0FEB63B2A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F56575-3DA9-E5E3-3499-048C40FBE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441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F55C50-61DE-8934-9637-8ED4E7C21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2AFCAB-C18A-2CE0-E7EE-67462844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3C9EEC-2370-7878-D0BA-21DC44AB0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38ACAC-0C02-167F-F8B9-8461A6DCE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2585A7-1629-FC31-E998-D91C6CFD4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4127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86631-7CAB-C72D-CAF9-5932F2F83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39E90B-ED2D-6CE4-6FE4-BF32C7B03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3C02EB-8A9A-EA7E-42BD-C2B4CF603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3A8DB4-2CFE-61FE-BF06-E326D9F85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48E76FB-D1C5-E12E-735A-4E073521A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ECB9031-1254-046B-12BE-F4A58EBA0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261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E2EAC-FCC7-566C-405D-2A64FBADF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E77E53-72E5-6AF1-6052-BD2847996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6BC3952-3962-D237-30AF-0AAE87974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8E47D7B-A8C3-ED40-BC0B-E0AC7C3498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FB7C946-9E60-2A2C-62EF-102E0005D5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2E8D68-3CB6-2B17-B9B5-0752D8A83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FE5E372-9274-F7E6-5171-B6ED6B8CF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FAA6866-016E-CFC8-1444-4A5CC463A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0544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C5CD3-BC98-065E-4A08-8F50EBEC6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E059B6F-0825-FCBA-8443-37F6CB344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ED48FD6-CE40-2D1A-C403-5DCE72200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1A71BCE-1053-ED43-C250-3474D5482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3588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93998FB-74C2-86E6-76C4-244AFEBED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58EE7DA-3B83-C2A8-BC53-B5FC25D9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D5B278D-8B74-9987-7E2D-567BC7DAD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9941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EF8A2C-546B-B1B3-DF84-6C8164E73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B26BB2-035B-AA4E-0B9A-28C39BE46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C59152B-F9DD-697B-BFFF-9E4BCA8B2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C7AAA7-6C49-4884-8E11-1C8301791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62CB96-1841-F742-3CCF-84679B402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B2D495-4913-3F0A-2DBE-997D93783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466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5A3D85-9492-8031-8DF7-FD7098ADE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6C57D6-A6B3-3544-08BC-966880D8F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6A10A2-5710-59F1-3679-E69A098AE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506C16F-FF9A-BA0E-FA74-E5E0FAF2F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70EEF1-56AB-69B8-EB1F-8A0956B7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32FCE8-4801-58E3-B8FA-C6C09517D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32125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8F9C1F5-4C47-AA32-3987-ACE26B04F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735377-039E-FAF4-38BB-C477E8ED1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6E237C-A7B8-1E65-3BC6-0E2DC72207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CB8D5-8A10-4955-8FB0-288D1382BCB6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11E550-DDBA-9C06-41B2-53DA22701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169B90-A448-FE63-A772-F97C2A95B9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7208D-35BC-4D5E-86F1-6161558AA9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906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ilo.org/es/conferencia-internacional-del-trabajo-cit/113a-reunion-de-la-conferencia-internacional-del-trabajo/comisiones-de-la-113a-reunion-de-la-conferencia-internacional-del-trabajo/comision-normativa-sobre-los-peligros-biologicos-cnb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AFA5D-C95F-22A5-036E-4C625C2048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23387"/>
            <a:ext cx="9144000" cy="165576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s-ES" sz="4000" b="1" dirty="0"/>
              <a:t>CONVENIO  192 Y RECOMENDACIÓN 209</a:t>
            </a:r>
            <a:br>
              <a:rPr lang="es-ES" sz="4000" b="1" dirty="0"/>
            </a:br>
            <a:r>
              <a:rPr lang="es-ES" sz="4000" b="1" dirty="0"/>
              <a:t>SOBRE PELIGROS BIOLOGICOSEN EL ENTORNO DE TRABAJO</a:t>
            </a:r>
            <a:endParaRPr lang="es-AR" sz="40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CB2B235-EBAC-F4AE-9DC2-1B1CD69CAE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713" y="4485143"/>
            <a:ext cx="1514061" cy="151406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516A3A1-013E-52FE-C919-90F1C98EA9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229" y="4819043"/>
            <a:ext cx="2641245" cy="846259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05CED79-FFE5-AB4B-04B0-D17D9F9FF9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545" y="4521212"/>
            <a:ext cx="1822097" cy="126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108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0C6AB0-F998-C220-5A4F-CB98273CA06B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AR" dirty="0"/>
              <a:t>Dispone la obligación de proporcionar información, para garantizar que la información relativa a los peligros biológicos, las medidas preventivas, los procedimientos de emergencia y los derechos laborales sea </a:t>
            </a:r>
            <a:r>
              <a:rPr lang="es-AR" b="1" dirty="0"/>
              <a:t>efectivamente accesible, comprensible y adecuada para todos los trabajadores.</a:t>
            </a:r>
            <a:endParaRPr lang="es-AR" dirty="0"/>
          </a:p>
          <a:p>
            <a:r>
              <a:rPr lang="es-AR" dirty="0"/>
              <a:t>Se establece la necesidad de actualizar información, estadísticas e información comunicando a empleadores y trabajadores. </a:t>
            </a:r>
          </a:p>
          <a:p>
            <a:r>
              <a:rPr lang="es-AR" dirty="0"/>
              <a:t>Toda información sobre el incumplimiento de este Convenio emanada por los trabajadores deberá ser confidencial </a:t>
            </a:r>
            <a:r>
              <a:rPr lang="es-AR" u="sng" dirty="0"/>
              <a:t>garantizando</a:t>
            </a:r>
            <a:r>
              <a:rPr lang="es-AR" dirty="0"/>
              <a:t> la protección del denunciante para que no haya represalias.</a:t>
            </a:r>
          </a:p>
          <a:p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4A0863-4DB1-D8FB-5800-DFFD24150C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448" y="651220"/>
            <a:ext cx="1072805" cy="7438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3B0978B-EEC3-FB21-3588-F23CECE873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221" y="527909"/>
            <a:ext cx="970579" cy="97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033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D75D15-E45E-C58A-4729-970156285E41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endParaRPr lang="es-AR" dirty="0"/>
          </a:p>
          <a:p>
            <a:r>
              <a:rPr lang="es-AR" dirty="0"/>
              <a:t>La </a:t>
            </a:r>
            <a:r>
              <a:rPr lang="es-AR" b="1" u="sng" dirty="0"/>
              <a:t>Recomendación</a:t>
            </a:r>
            <a:r>
              <a:rPr lang="es-AR" dirty="0"/>
              <a:t>, no vinculante, pero aporta lectura técnica, pedagógica e interpretativa junto con el principio de precaución y una concepción ampliada de la salud laboral</a:t>
            </a:r>
            <a:r>
              <a:rPr lang="es-AR" b="1" dirty="0"/>
              <a:t>, propone la implementación de sistemas de vigilancia médica específicos para las personas trabajadoras expuestas a peligros biológicos</a:t>
            </a:r>
            <a:r>
              <a:rPr lang="es-AR" dirty="0"/>
              <a:t>. Este enfoque apunta a robustecer tanto la prevención secundaria (detección temprana) como la terciaria (intervención frente a daños ya ocasionados), y se inscribe en una perspectiva de salud ocupacional que reconoce la complejidad y la </a:t>
            </a:r>
            <a:r>
              <a:rPr lang="es-AR" dirty="0" err="1"/>
              <a:t>acumulatividad</a:t>
            </a:r>
            <a:r>
              <a:rPr lang="es-AR" dirty="0"/>
              <a:t> de los efectos biológicos.</a:t>
            </a:r>
          </a:p>
          <a:p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A2C42C5-12CC-5F4E-81D2-87B8D673FB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448" y="651220"/>
            <a:ext cx="1072805" cy="7438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0BE5E1A-0BC9-461D-CBD4-96CC2298C5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221" y="527909"/>
            <a:ext cx="970579" cy="97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127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2F2A19-4C4A-3680-B9B4-5168ED193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6714"/>
            <a:ext cx="10515600" cy="5600188"/>
          </a:xfrm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dirty="0"/>
              <a:t>   La Recomendación establece </a:t>
            </a:r>
            <a:r>
              <a:rPr lang="es-AR" dirty="0"/>
              <a:t>sectores y ocupaciones que serán objeto de una evaluación de los riesgos, podrían incluir, entre otros: </a:t>
            </a:r>
          </a:p>
          <a:p>
            <a:pPr marL="0" indent="0">
              <a:buNone/>
            </a:pPr>
            <a:r>
              <a:rPr lang="es-AR" dirty="0"/>
              <a:t>   a) el sector de la salud</a:t>
            </a:r>
          </a:p>
          <a:p>
            <a:pPr marL="0" indent="0">
              <a:buNone/>
            </a:pPr>
            <a:r>
              <a:rPr lang="es-AR" dirty="0"/>
              <a:t>   b) la producción de alimentos y el trabajo agropecuario, incluidos el sector animal, el sector vegetal y el sector cerealero; </a:t>
            </a:r>
          </a:p>
          <a:p>
            <a:pPr marL="0" indent="0">
              <a:buNone/>
            </a:pPr>
            <a:r>
              <a:rPr lang="es-AR" dirty="0"/>
              <a:t>   c) el sector de la gestión del agua y los desechos;</a:t>
            </a:r>
          </a:p>
          <a:p>
            <a:pPr marL="0" indent="0">
              <a:buNone/>
            </a:pPr>
            <a:r>
              <a:rPr lang="es-AR" dirty="0"/>
              <a:t>   d) el trabajo de limpieza y mantenimiento;</a:t>
            </a:r>
          </a:p>
          <a:p>
            <a:pPr marL="0" indent="0">
              <a:buNone/>
            </a:pPr>
            <a:r>
              <a:rPr lang="es-AR" dirty="0"/>
              <a:t>   e) el trabajo humanitario;</a:t>
            </a:r>
          </a:p>
          <a:p>
            <a:pPr marL="0" indent="0">
              <a:buNone/>
            </a:pPr>
            <a:r>
              <a:rPr lang="es-AR" dirty="0"/>
              <a:t>   f) el trabajo de laboratorio; </a:t>
            </a:r>
          </a:p>
          <a:p>
            <a:pPr marL="0" indent="0">
              <a:buNone/>
            </a:pPr>
            <a:r>
              <a:rPr lang="es-AR" dirty="0"/>
              <a:t>   g) los sectores biotecnológico y farmacéutico;</a:t>
            </a:r>
          </a:p>
          <a:p>
            <a:pPr marL="0" indent="0">
              <a:buNone/>
            </a:pPr>
            <a:r>
              <a:rPr lang="es-AR" dirty="0"/>
              <a:t>   h) los servicios funerarios y los trabajos mortuorios;</a:t>
            </a:r>
          </a:p>
          <a:p>
            <a:pPr marL="0" indent="0">
              <a:buNone/>
            </a:pPr>
            <a:r>
              <a:rPr lang="es-AR" dirty="0"/>
              <a:t>    i) el sector de la construcción;</a:t>
            </a:r>
          </a:p>
          <a:p>
            <a:pPr marL="0" indent="0">
              <a:buNone/>
            </a:pPr>
            <a:r>
              <a:rPr lang="es-AR" dirty="0"/>
              <a:t>    j) el sector de la silvicultura; </a:t>
            </a:r>
          </a:p>
          <a:p>
            <a:pPr marL="0" indent="0">
              <a:buNone/>
            </a:pPr>
            <a:r>
              <a:rPr lang="es-AR" dirty="0"/>
              <a:t>    k) </a:t>
            </a:r>
            <a:r>
              <a:rPr lang="es-AR" u="sng" dirty="0"/>
              <a:t>el sector del transporte;</a:t>
            </a:r>
          </a:p>
          <a:p>
            <a:pPr marL="0" indent="0">
              <a:buNone/>
            </a:pPr>
            <a:r>
              <a:rPr lang="es-AR" dirty="0"/>
              <a:t>    l) las ocupaciones cruciales para el funcionamiento y bienestar de la sociedad durante emergencias de salud pública, determinadas mediante una evaluación de los riesgos biológicos por las autoridades competentes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9F71E56-0CA8-2FB6-C046-FCFF411525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737" y="5814984"/>
            <a:ext cx="1072805" cy="7438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7CF5E9E-F1F1-E1C2-2C89-F23552512E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510" y="5691673"/>
            <a:ext cx="970579" cy="97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360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26AB2E53-AC49-0B9C-F8C9-7D8D693021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83677"/>
            <a:ext cx="10515600" cy="6884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500"/>
              </a:spcAft>
              <a:buNone/>
            </a:pPr>
            <a:r>
              <a:rPr lang="es-AR" sz="3600" u="sng" kern="0" dirty="0">
                <a:solidFill>
                  <a:srgbClr val="4040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113ª Conferencia Internacional del Trabajo (CIT). </a:t>
            </a:r>
            <a:r>
              <a:rPr lang="es-AR" sz="3600" kern="0" dirty="0">
                <a:solidFill>
                  <a:srgbClr val="4040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A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A8BC6D1-F954-5791-E9D3-6982DB330F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464" y="1901819"/>
            <a:ext cx="4615072" cy="4062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49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31EA5-89AA-CA0B-5D73-E5C236E009E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ES" dirty="0"/>
              <a:t>CONVENIO/RECOMENDACIÓN OIT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53F6A0-247B-B7D0-0A29-3A956CD1E184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s-AR" dirty="0"/>
              <a:t>Los </a:t>
            </a:r>
            <a:r>
              <a:rPr lang="es-AR" b="1" dirty="0"/>
              <a:t>Convenios</a:t>
            </a:r>
            <a:r>
              <a:rPr lang="es-AR" dirty="0"/>
              <a:t> constituyen instrumentos jurídicamente vinculantes una vez ratificados por los Estados miembros. Deben pasar por el Congreso para que sean normativas. </a:t>
            </a:r>
          </a:p>
          <a:p>
            <a:r>
              <a:rPr lang="es-AR" dirty="0"/>
              <a:t>Las </a:t>
            </a:r>
            <a:r>
              <a:rPr lang="es-AR" b="1" dirty="0"/>
              <a:t>Recomendaciones </a:t>
            </a:r>
            <a:r>
              <a:rPr lang="es-AR" dirty="0"/>
              <a:t>integran el conjunto de normas internacionales del trabajo como </a:t>
            </a:r>
            <a:r>
              <a:rPr lang="es-AR" b="1" dirty="0"/>
              <a:t>instrumentos no obligatorios</a:t>
            </a:r>
            <a:r>
              <a:rPr lang="es-AR" dirty="0"/>
              <a:t>, pero dotados de </a:t>
            </a:r>
            <a:r>
              <a:rPr lang="es-AR" b="1" dirty="0"/>
              <a:t>alta autoridad técnica y función orientadora</a:t>
            </a:r>
            <a:r>
              <a:rPr lang="es-AR" dirty="0"/>
              <a:t>. Lejos de limitarse a un papel accesorio, las Recomendaciones cumplen </a:t>
            </a:r>
            <a:r>
              <a:rPr lang="es-AR" b="1" dirty="0"/>
              <a:t>una triple función normativa, pedagógica y programática</a:t>
            </a:r>
            <a:r>
              <a:rPr lang="es-AR" dirty="0"/>
              <a:t>, que resulta clave para la efectividad y el desarrollo dinámico del sistema normativo internacional.</a:t>
            </a:r>
          </a:p>
          <a:p>
            <a:r>
              <a:rPr lang="es-AR" dirty="0"/>
              <a:t> Ambos son necesarios y se interrelacionan</a:t>
            </a:r>
          </a:p>
          <a:p>
            <a:endParaRPr lang="es-AR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2852697-7B5E-2EE5-92E2-4DF9A08A5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204" y="681037"/>
            <a:ext cx="1072805" cy="74383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9B0DBB8D-AFB1-13A7-D5CF-1B95852CF3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1977" y="567665"/>
            <a:ext cx="970579" cy="97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832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5C5405-5315-44D4-8C8D-94A0DC327E53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endParaRPr lang="es-ES" dirty="0"/>
          </a:p>
          <a:p>
            <a:r>
              <a:rPr lang="es-ES" dirty="0"/>
              <a:t>En el preámbulo del Convenio 192 se explicita que son necesarias la </a:t>
            </a:r>
            <a:r>
              <a:rPr lang="es-AR" b="1" dirty="0"/>
              <a:t>coherencia y coordinación de las políticas y acciones, entre organismos y entre servicios</a:t>
            </a:r>
            <a:r>
              <a:rPr lang="es-AR" dirty="0"/>
              <a:t>; </a:t>
            </a:r>
            <a:r>
              <a:rPr lang="es-AR" b="1" dirty="0"/>
              <a:t>colaboración nacional e internacional entre organismos nacionales, servicios, inspecciones y autoridades laborales y de SST, organizaciones nacionales e internacionales e instituciones científicas ante situaciones de </a:t>
            </a:r>
            <a:r>
              <a:rPr lang="es-AR" b="1" u="sng" dirty="0"/>
              <a:t>Peligro Biológico</a:t>
            </a:r>
            <a:r>
              <a:rPr lang="es-AR" b="1" dirty="0"/>
              <a:t>.</a:t>
            </a:r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1849671-6DFE-394C-AC85-CF52DCC6C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204" y="681037"/>
            <a:ext cx="1072805" cy="7438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260E32E-4169-90F0-0CEE-BE50DDED1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1977" y="567665"/>
            <a:ext cx="970579" cy="97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70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8C7861-289C-2B06-C0DA-4245C0A0E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680"/>
            <a:ext cx="10515600" cy="4981209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AR" dirty="0"/>
              <a:t>A diferencia de los enfoques tradicionales, el convenio </a:t>
            </a:r>
            <a:r>
              <a:rPr lang="es-AR" b="1" dirty="0"/>
              <a:t>no se limita a los riesgos derivados de la actividad productiva</a:t>
            </a:r>
            <a:r>
              <a:rPr lang="es-AR" dirty="0"/>
              <a:t>, sino que incorpora </a:t>
            </a:r>
            <a:r>
              <a:rPr lang="es-AR" b="1" dirty="0"/>
              <a:t>toda forma de exposición en el entorno de trabajo</a:t>
            </a:r>
            <a:r>
              <a:rPr lang="es-AR" dirty="0"/>
              <a:t>, incluyendo agentes externos, comunitarios, ambientales o de origen desconocido.</a:t>
            </a:r>
          </a:p>
          <a:p>
            <a:r>
              <a:rPr lang="es-AR" dirty="0"/>
              <a:t>La novedad del contenido del convenio es la definición pues incorpora:   </a:t>
            </a:r>
          </a:p>
          <a:p>
            <a:pPr lvl="0"/>
            <a:r>
              <a:rPr lang="es-AR" dirty="0"/>
              <a:t>Agentes patógenos: bacterias, virus, parásitos, hongos.</a:t>
            </a:r>
          </a:p>
          <a:p>
            <a:pPr lvl="0"/>
            <a:r>
              <a:rPr lang="es-AR" dirty="0"/>
              <a:t>Toxinas biológicas naturales o modificadas.</a:t>
            </a:r>
          </a:p>
          <a:p>
            <a:pPr lvl="0"/>
            <a:r>
              <a:rPr lang="es-AR" dirty="0"/>
              <a:t>Organismos modificados genéticamente o productos derivados.</a:t>
            </a:r>
          </a:p>
          <a:p>
            <a:pPr lvl="0"/>
            <a:r>
              <a:rPr lang="es-AR" dirty="0"/>
              <a:t>Alérgenos de origen animal, vegetal o microbiano.</a:t>
            </a: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FF06BD7-8169-FE67-1F96-C24AEA1299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4865" y="456483"/>
            <a:ext cx="1072805" cy="7438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099BB24-E041-8ACD-7D84-61130003B3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0638" y="343111"/>
            <a:ext cx="970579" cy="97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427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213B3B-D4CC-A009-3E08-14485ECFD19F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s-AR" dirty="0"/>
              <a:t>La “exposición” es definida como cualquier forma de contacto con estos peligros en el espacio de trabajo, lo que amplía significativamente la cobertura regulativa, incluyendo </a:t>
            </a:r>
            <a:r>
              <a:rPr lang="es-AR" b="1" dirty="0"/>
              <a:t>riesgos sociales emergentes como pandemias, zoonosis o contaminaciones ambientales accidentales</a:t>
            </a:r>
            <a:r>
              <a:rPr lang="es-AR" dirty="0"/>
              <a:t>.</a:t>
            </a:r>
          </a:p>
          <a:p>
            <a:r>
              <a:rPr lang="es-AR" dirty="0"/>
              <a:t>Uno de los avances normativos más significativos consiste en la </a:t>
            </a:r>
            <a:r>
              <a:rPr lang="es-AR" b="1" dirty="0"/>
              <a:t>incorporación explícita del impacto del cambio climático y los factores ambientales en la exposición a peligros biológicos en el entorno de trabajo</a:t>
            </a:r>
            <a:r>
              <a:rPr lang="es-AR" dirty="0"/>
              <a:t>.</a:t>
            </a:r>
          </a:p>
          <a:p>
            <a:r>
              <a:rPr lang="es-AR" dirty="0"/>
              <a:t>Avance importante sobre las  </a:t>
            </a:r>
            <a:r>
              <a:rPr lang="es-AR" b="1" dirty="0"/>
              <a:t>medidas de precaución </a:t>
            </a:r>
            <a:r>
              <a:rPr lang="es-AR" dirty="0"/>
              <a:t>para el control de peligros biológicos en el entorno de trabajo</a:t>
            </a:r>
          </a:p>
          <a:p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99805CB-7CCC-8728-5C81-FA9476C89E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448" y="661159"/>
            <a:ext cx="1072805" cy="7438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D4ED2B6-A520-C15A-C9AF-97681151FC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221" y="547787"/>
            <a:ext cx="970579" cy="97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959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AF8CE4-0E2A-28E8-8AFB-6C472886DDC3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endParaRPr lang="es-AR" dirty="0"/>
          </a:p>
          <a:p>
            <a:endParaRPr lang="es-AR" dirty="0"/>
          </a:p>
          <a:p>
            <a:r>
              <a:rPr lang="es-AR" dirty="0"/>
              <a:t> El Convenio obliga a los Estados a </a:t>
            </a:r>
            <a:r>
              <a:rPr lang="es-AR" b="1" dirty="0"/>
              <a:t>identificar los sectores económicos, ocupaciones y situaciones de trabajo que comporten un riesgo elevado de exposición</a:t>
            </a:r>
            <a:r>
              <a:rPr lang="es-AR" dirty="0"/>
              <a:t>, abriendo la posibilidad de considerar a los trabajadores de salud, gestión de residuos, transporte, servicios de emergencia y otros sectores esenciales como sujetos de especial protección.</a:t>
            </a:r>
          </a:p>
          <a:p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196FA36-A954-A513-6777-F0C45BB8CA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448" y="661159"/>
            <a:ext cx="1072805" cy="7438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541EBE4-5574-DE09-40E4-18BF1238BE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221" y="537848"/>
            <a:ext cx="970579" cy="97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593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141ABD-C9BB-6BD5-0987-FCA952309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3101"/>
            <a:ext cx="10515600" cy="529069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AR" dirty="0"/>
              <a:t>Con respecto al tema “</a:t>
            </a:r>
            <a:r>
              <a:rPr lang="es-AR" b="1" u="sng" dirty="0"/>
              <a:t>Genero y Diversidad</a:t>
            </a:r>
            <a:r>
              <a:rPr lang="es-AR" b="1" dirty="0"/>
              <a:t>”,</a:t>
            </a:r>
            <a:r>
              <a:rPr lang="es-AR" dirty="0"/>
              <a:t> fue un tema muy controvertido y no quedo una cláusula que hayamos estado de acuerdo y lo explicitamos en Plenarios y Reuniones específicas. Queda un artículo muy light y binario: “</a:t>
            </a:r>
            <a:r>
              <a:rPr lang="es-AR" i="1" dirty="0"/>
              <a:t>una perspectiva que tenga en consideración a todos los trabajadores e incluya los diferentes niveles de exposición y riesgo a los que se enfrentan mujeres y hombres</a:t>
            </a:r>
            <a:r>
              <a:rPr lang="es-AR" dirty="0"/>
              <a:t>” Art 4 Inciso f).</a:t>
            </a:r>
          </a:p>
          <a:p>
            <a:r>
              <a:rPr lang="es-AR" dirty="0"/>
              <a:t>No obstante, se estableció la exigencia de estadísticas laborales desagregadas por sexo. Esta cláusula fue por presión ejercida por delegaciones de América Latina y Europa, para visibilizar la exposición diferencial de mujeres a peligros biológicos en sectores como salud, educación y cuidados.</a:t>
            </a:r>
          </a:p>
          <a:p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0147497-6FDA-6180-F4C2-4226F0D1D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622" y="319058"/>
            <a:ext cx="1072805" cy="74383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13DFF26-218D-6303-C30B-C210E547C2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1395" y="195747"/>
            <a:ext cx="970579" cy="97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2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12E392-FC79-C6B9-4699-1B8F610C100A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s-AR" dirty="0"/>
              <a:t>Especiales cuidados a:</a:t>
            </a:r>
          </a:p>
          <a:p>
            <a:r>
              <a:rPr lang="es-AR" dirty="0"/>
              <a:t>a) las mujeres embarazadas o lactantes;</a:t>
            </a:r>
          </a:p>
          <a:p>
            <a:r>
              <a:rPr lang="es-AR" dirty="0"/>
              <a:t> b) los trabajadores jóvenes;</a:t>
            </a:r>
          </a:p>
          <a:p>
            <a:r>
              <a:rPr lang="es-AR" dirty="0"/>
              <a:t> c) los trabajadores de edad; </a:t>
            </a:r>
          </a:p>
          <a:p>
            <a:r>
              <a:rPr lang="es-AR" dirty="0"/>
              <a:t>d) los trabajadores con discapacidad;</a:t>
            </a:r>
          </a:p>
          <a:p>
            <a:r>
              <a:rPr lang="es-AR" dirty="0"/>
              <a:t> e) los trabajadores con una predisposición médica a infecciones o alergias, incluidos los trabajadores inmunodeprimidos;</a:t>
            </a:r>
          </a:p>
          <a:p>
            <a:r>
              <a:rPr lang="es-AR" dirty="0"/>
              <a:t> f) los trabajadores que necesitan protección debido a su situación social y a múltiples desventajas;</a:t>
            </a:r>
          </a:p>
          <a:p>
            <a:r>
              <a:rPr lang="es-AR" dirty="0"/>
              <a:t> g) los trabajadores migrantes.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F2C1856-B034-E821-1B41-6C5834AE28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448" y="651220"/>
            <a:ext cx="1072805" cy="7438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9371FB9-1591-9803-C7EF-80FE150454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221" y="527909"/>
            <a:ext cx="970579" cy="97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197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00D815-B3A1-F46F-ED16-71DFC7E1AF32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endParaRPr lang="es-AR" dirty="0"/>
          </a:p>
          <a:p>
            <a:r>
              <a:rPr lang="es-AR" dirty="0"/>
              <a:t>El Convenio reconoce la importancia de la participación de los interlocutores sociales en la formulación, implementación y evaluación de las políticas destinadas a prevenir y controlar los peligros biológicos en el entorno de trabajo. Establece la obligación de consulta tripartita </a:t>
            </a:r>
            <a:r>
              <a:rPr lang="es-AR" u="sng" dirty="0"/>
              <a:t>pero no especifica los órganos participativos de empleadores y trabajadores: Comités Mixtos de Salud y Seguridad, en contraposición con otros Convenios.</a:t>
            </a:r>
          </a:p>
          <a:p>
            <a:r>
              <a:rPr lang="es-AR" dirty="0"/>
              <a:t>En nuestro país   el Convenio 155  esta ratificado y establece la </a:t>
            </a:r>
            <a:r>
              <a:rPr lang="es-AR" dirty="0" err="1"/>
              <a:t>conformacion</a:t>
            </a:r>
            <a:r>
              <a:rPr lang="es-AR" dirty="0"/>
              <a:t> de los Comités de SST.</a:t>
            </a:r>
          </a:p>
          <a:p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DAD5B08-9668-45F4-4C8D-90C61CDD01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448" y="651220"/>
            <a:ext cx="1072805" cy="7438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3449886-24D5-9838-B7AE-5BD92680E9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221" y="527909"/>
            <a:ext cx="970579" cy="97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5236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1047</Words>
  <Application>Microsoft Office PowerPoint</Application>
  <PresentationFormat>Panorámica</PresentationFormat>
  <Paragraphs>51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CONVENIO  192 Y RECOMENDACIÓN 209 SOBRE PELIGROS BIOLOGICOSEN EL ENTORNO DE TRABAJO</vt:lpstr>
      <vt:lpstr>CONVENIO/RECOMENDACIÓN OIT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113ª Conferencia Internacional del Trabajo (CIT). 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LILI</dc:creator>
  <cp:lastModifiedBy>Magdalena García Salciarini</cp:lastModifiedBy>
  <cp:revision>14</cp:revision>
  <dcterms:created xsi:type="dcterms:W3CDTF">2025-06-30T20:19:46Z</dcterms:created>
  <dcterms:modified xsi:type="dcterms:W3CDTF">2026-04-27T12:32:11Z</dcterms:modified>
</cp:coreProperties>
</file>