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819" r:id="rId4"/>
    <p:sldId id="818" r:id="rId5"/>
    <p:sldId id="758" r:id="rId6"/>
    <p:sldId id="799" r:id="rId7"/>
    <p:sldId id="341" r:id="rId8"/>
    <p:sldId id="812" r:id="rId9"/>
    <p:sldId id="785" r:id="rId10"/>
    <p:sldId id="327" r:id="rId11"/>
    <p:sldId id="808" r:id="rId12"/>
    <p:sldId id="809" r:id="rId13"/>
    <p:sldId id="783" r:id="rId14"/>
    <p:sldId id="791" r:id="rId15"/>
    <p:sldId id="810" r:id="rId16"/>
    <p:sldId id="793" r:id="rId17"/>
    <p:sldId id="794" r:id="rId18"/>
    <p:sldId id="806" r:id="rId19"/>
    <p:sldId id="803" r:id="rId20"/>
    <p:sldId id="805" r:id="rId21"/>
    <p:sldId id="801" r:id="rId22"/>
    <p:sldId id="807" r:id="rId23"/>
    <p:sldId id="804" r:id="rId24"/>
    <p:sldId id="813" r:id="rId25"/>
    <p:sldId id="814" r:id="rId26"/>
    <p:sldId id="815" r:id="rId27"/>
    <p:sldId id="816" r:id="rId28"/>
    <p:sldId id="811" r:id="rId29"/>
    <p:sldId id="796" r:id="rId30"/>
    <p:sldId id="797" r:id="rId31"/>
    <p:sldId id="795" r:id="rId32"/>
    <p:sldId id="792" r:id="rId33"/>
    <p:sldId id="262" r:id="rId34"/>
    <p:sldId id="802" r:id="rId35"/>
    <p:sldId id="777" r:id="rId36"/>
    <p:sldId id="817" r:id="rId3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65EDD-5FA4-49F2-9D59-F9475868BB89}" type="datetimeFigureOut">
              <a:rPr lang="es-AR" smtClean="0"/>
              <a:t>28/4/2026</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0B5F6-0462-43CE-AF4B-D04C7DD19ED8}" type="slidenum">
              <a:rPr lang="es-AR" smtClean="0"/>
              <a:t>‹Nº›</a:t>
            </a:fld>
            <a:endParaRPr lang="es-AR"/>
          </a:p>
        </p:txBody>
      </p:sp>
    </p:spTree>
    <p:extLst>
      <p:ext uri="{BB962C8B-B14F-4D97-AF65-F5344CB8AC3E}">
        <p14:creationId xmlns:p14="http://schemas.microsoft.com/office/powerpoint/2010/main" val="144782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AAF443C-438F-4A1E-9094-323630526E0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44F60201-3294-40C5-9EBF-198DC903F9F5}" type="slidenum">
              <a:rPr lang="es-ES" altLang="es-AR" sz="1200" smtClean="0"/>
              <a:pPr/>
              <a:t>7</a:t>
            </a:fld>
            <a:endParaRPr lang="es-ES" altLang="es-AR" sz="1200"/>
          </a:p>
        </p:txBody>
      </p:sp>
      <p:sp>
        <p:nvSpPr>
          <p:cNvPr id="21507" name="Rectangle 2">
            <a:extLst>
              <a:ext uri="{FF2B5EF4-FFF2-40B4-BE49-F238E27FC236}">
                <a16:creationId xmlns:a16="http://schemas.microsoft.com/office/drawing/2014/main" id="{CD3FD3B1-A2D1-4C5F-B25D-E1C010ACDABA}"/>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0FAB1FB-3762-455C-B8E2-F3B65990EA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5EE0E-957E-2FAB-C03A-357E4147FD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6AE81FE4-BF79-67E6-99F2-0A2DA2263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7C1D2D88-18AD-6019-8901-79F4F97D048B}"/>
              </a:ext>
            </a:extLst>
          </p:cNvPr>
          <p:cNvSpPr>
            <a:spLocks noGrp="1"/>
          </p:cNvSpPr>
          <p:nvPr>
            <p:ph type="dt" sz="half" idx="10"/>
          </p:nvPr>
        </p:nvSpPr>
        <p:spPr/>
        <p:txBody>
          <a:bodyPr/>
          <a:lstStyle/>
          <a:p>
            <a:fld id="{A6B94A6D-0C12-4C9D-8C38-49658C3D4A87}" type="datetimeFigureOut">
              <a:rPr lang="es-AR" smtClean="0"/>
              <a:t>28/4/2026</a:t>
            </a:fld>
            <a:endParaRPr lang="es-AR"/>
          </a:p>
        </p:txBody>
      </p:sp>
      <p:sp>
        <p:nvSpPr>
          <p:cNvPr id="5" name="Marcador de pie de página 4">
            <a:extLst>
              <a:ext uri="{FF2B5EF4-FFF2-40B4-BE49-F238E27FC236}">
                <a16:creationId xmlns:a16="http://schemas.microsoft.com/office/drawing/2014/main" id="{0C4F56C2-B556-12A6-403C-11A33227610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89FC5A5-9F06-6B9A-16D2-96162EFD6063}"/>
              </a:ext>
            </a:extLst>
          </p:cNvPr>
          <p:cNvSpPr>
            <a:spLocks noGrp="1"/>
          </p:cNvSpPr>
          <p:nvPr>
            <p:ph type="sldNum" sz="quarter" idx="12"/>
          </p:nvPr>
        </p:nvSpPr>
        <p:spPr/>
        <p:txBody>
          <a:bodyPr/>
          <a:lstStyle/>
          <a:p>
            <a:fld id="{33E9DEDC-C8BB-4A49-A7C1-E02ED1DFA978}" type="slidenum">
              <a:rPr lang="es-AR" smtClean="0"/>
              <a:t>‹Nº›</a:t>
            </a:fld>
            <a:endParaRPr lang="es-AR"/>
          </a:p>
        </p:txBody>
      </p:sp>
    </p:spTree>
    <p:extLst>
      <p:ext uri="{BB962C8B-B14F-4D97-AF65-F5344CB8AC3E}">
        <p14:creationId xmlns:p14="http://schemas.microsoft.com/office/powerpoint/2010/main" val="382401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23445-CB7E-089A-18F6-CEA6CC78CE9D}"/>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C432CF59-0129-ACA4-0840-C9BF2E57059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D2AD524-F6A3-3E78-F54C-176873715AC3}"/>
              </a:ext>
            </a:extLst>
          </p:cNvPr>
          <p:cNvSpPr>
            <a:spLocks noGrp="1"/>
          </p:cNvSpPr>
          <p:nvPr>
            <p:ph type="dt" sz="half" idx="10"/>
          </p:nvPr>
        </p:nvSpPr>
        <p:spPr/>
        <p:txBody>
          <a:bodyPr/>
          <a:lstStyle/>
          <a:p>
            <a:fld id="{A6B94A6D-0C12-4C9D-8C38-49658C3D4A87}" type="datetimeFigureOut">
              <a:rPr lang="es-AR" smtClean="0"/>
              <a:t>28/4/2026</a:t>
            </a:fld>
            <a:endParaRPr lang="es-AR"/>
          </a:p>
        </p:txBody>
      </p:sp>
      <p:sp>
        <p:nvSpPr>
          <p:cNvPr id="5" name="Marcador de pie de página 4">
            <a:extLst>
              <a:ext uri="{FF2B5EF4-FFF2-40B4-BE49-F238E27FC236}">
                <a16:creationId xmlns:a16="http://schemas.microsoft.com/office/drawing/2014/main" id="{0777F74F-335A-D5F0-2BAC-0C77148338E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CFB9BE9-DE33-5FEB-94C9-5482EC4A990C}"/>
              </a:ext>
            </a:extLst>
          </p:cNvPr>
          <p:cNvSpPr>
            <a:spLocks noGrp="1"/>
          </p:cNvSpPr>
          <p:nvPr>
            <p:ph type="sldNum" sz="quarter" idx="12"/>
          </p:nvPr>
        </p:nvSpPr>
        <p:spPr/>
        <p:txBody>
          <a:bodyPr/>
          <a:lstStyle/>
          <a:p>
            <a:fld id="{33E9DEDC-C8BB-4A49-A7C1-E02ED1DFA978}" type="slidenum">
              <a:rPr lang="es-AR" smtClean="0"/>
              <a:t>‹Nº›</a:t>
            </a:fld>
            <a:endParaRPr lang="es-AR"/>
          </a:p>
        </p:txBody>
      </p:sp>
    </p:spTree>
    <p:extLst>
      <p:ext uri="{BB962C8B-B14F-4D97-AF65-F5344CB8AC3E}">
        <p14:creationId xmlns:p14="http://schemas.microsoft.com/office/powerpoint/2010/main" val="290593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417CB8-A531-A847-7E15-7AA305A3B5C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E0305ADC-9D12-973D-4C82-873DB8F02B7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830AFC0-848C-BB7F-C329-5CD8BA8FD860}"/>
              </a:ext>
            </a:extLst>
          </p:cNvPr>
          <p:cNvSpPr>
            <a:spLocks noGrp="1"/>
          </p:cNvSpPr>
          <p:nvPr>
            <p:ph type="dt" sz="half" idx="10"/>
          </p:nvPr>
        </p:nvSpPr>
        <p:spPr/>
        <p:txBody>
          <a:bodyPr/>
          <a:lstStyle/>
          <a:p>
            <a:fld id="{A6B94A6D-0C12-4C9D-8C38-49658C3D4A87}" type="datetimeFigureOut">
              <a:rPr lang="es-AR" smtClean="0"/>
              <a:t>28/4/2026</a:t>
            </a:fld>
            <a:endParaRPr lang="es-AR"/>
          </a:p>
        </p:txBody>
      </p:sp>
      <p:sp>
        <p:nvSpPr>
          <p:cNvPr id="5" name="Marcador de pie de página 4">
            <a:extLst>
              <a:ext uri="{FF2B5EF4-FFF2-40B4-BE49-F238E27FC236}">
                <a16:creationId xmlns:a16="http://schemas.microsoft.com/office/drawing/2014/main" id="{6A4E3176-9944-5093-A2A3-6D17B220455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5096078-8F8D-385C-6F4C-7CE92CB8C8D8}"/>
              </a:ext>
            </a:extLst>
          </p:cNvPr>
          <p:cNvSpPr>
            <a:spLocks noGrp="1"/>
          </p:cNvSpPr>
          <p:nvPr>
            <p:ph type="sldNum" sz="quarter" idx="12"/>
          </p:nvPr>
        </p:nvSpPr>
        <p:spPr/>
        <p:txBody>
          <a:bodyPr/>
          <a:lstStyle/>
          <a:p>
            <a:fld id="{33E9DEDC-C8BB-4A49-A7C1-E02ED1DFA978}" type="slidenum">
              <a:rPr lang="es-AR" smtClean="0"/>
              <a:t>‹Nº›</a:t>
            </a:fld>
            <a:endParaRPr lang="es-AR"/>
          </a:p>
        </p:txBody>
      </p:sp>
    </p:spTree>
    <p:extLst>
      <p:ext uri="{BB962C8B-B14F-4D97-AF65-F5344CB8AC3E}">
        <p14:creationId xmlns:p14="http://schemas.microsoft.com/office/powerpoint/2010/main" val="185904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6D06A-4C9D-E7E9-F6A7-5EBF1B1CE060}"/>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9087861-41F4-76A8-BEB0-FDDED8BC956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CC7F2692-AA74-5407-EC05-847597492630}"/>
              </a:ext>
            </a:extLst>
          </p:cNvPr>
          <p:cNvSpPr>
            <a:spLocks noGrp="1"/>
          </p:cNvSpPr>
          <p:nvPr>
            <p:ph type="dt" sz="half" idx="10"/>
          </p:nvPr>
        </p:nvSpPr>
        <p:spPr/>
        <p:txBody>
          <a:bodyPr/>
          <a:lstStyle/>
          <a:p>
            <a:fld id="{A6B94A6D-0C12-4C9D-8C38-49658C3D4A87}" type="datetimeFigureOut">
              <a:rPr lang="es-AR" smtClean="0"/>
              <a:t>28/4/2026</a:t>
            </a:fld>
            <a:endParaRPr lang="es-AR"/>
          </a:p>
        </p:txBody>
      </p:sp>
      <p:sp>
        <p:nvSpPr>
          <p:cNvPr id="5" name="Marcador de pie de página 4">
            <a:extLst>
              <a:ext uri="{FF2B5EF4-FFF2-40B4-BE49-F238E27FC236}">
                <a16:creationId xmlns:a16="http://schemas.microsoft.com/office/drawing/2014/main" id="{BE968D60-7779-3FDF-9859-71A889C9E09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6A39D65-A746-E780-3306-772010E61555}"/>
              </a:ext>
            </a:extLst>
          </p:cNvPr>
          <p:cNvSpPr>
            <a:spLocks noGrp="1"/>
          </p:cNvSpPr>
          <p:nvPr>
            <p:ph type="sldNum" sz="quarter" idx="12"/>
          </p:nvPr>
        </p:nvSpPr>
        <p:spPr/>
        <p:txBody>
          <a:bodyPr/>
          <a:lstStyle/>
          <a:p>
            <a:fld id="{33E9DEDC-C8BB-4A49-A7C1-E02ED1DFA978}" type="slidenum">
              <a:rPr lang="es-AR" smtClean="0"/>
              <a:t>‹Nº›</a:t>
            </a:fld>
            <a:endParaRPr lang="es-AR"/>
          </a:p>
        </p:txBody>
      </p:sp>
    </p:spTree>
    <p:extLst>
      <p:ext uri="{BB962C8B-B14F-4D97-AF65-F5344CB8AC3E}">
        <p14:creationId xmlns:p14="http://schemas.microsoft.com/office/powerpoint/2010/main" val="159567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49AE76-F3B0-F089-0444-05FD6EA5E83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5E1BCD4D-95AA-C261-A1B0-0D8C56D596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75DE5E-B206-8573-42E0-725E6DE8D71D}"/>
              </a:ext>
            </a:extLst>
          </p:cNvPr>
          <p:cNvSpPr>
            <a:spLocks noGrp="1"/>
          </p:cNvSpPr>
          <p:nvPr>
            <p:ph type="dt" sz="half" idx="10"/>
          </p:nvPr>
        </p:nvSpPr>
        <p:spPr/>
        <p:txBody>
          <a:bodyPr/>
          <a:lstStyle/>
          <a:p>
            <a:fld id="{A6B94A6D-0C12-4C9D-8C38-49658C3D4A87}" type="datetimeFigureOut">
              <a:rPr lang="es-AR" smtClean="0"/>
              <a:t>28/4/2026</a:t>
            </a:fld>
            <a:endParaRPr lang="es-AR"/>
          </a:p>
        </p:txBody>
      </p:sp>
      <p:sp>
        <p:nvSpPr>
          <p:cNvPr id="5" name="Marcador de pie de página 4">
            <a:extLst>
              <a:ext uri="{FF2B5EF4-FFF2-40B4-BE49-F238E27FC236}">
                <a16:creationId xmlns:a16="http://schemas.microsoft.com/office/drawing/2014/main" id="{C99EC5BC-73D5-83B5-3250-74D7A14D82F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D5781F1-3BAE-B0C6-3822-D776A074C177}"/>
              </a:ext>
            </a:extLst>
          </p:cNvPr>
          <p:cNvSpPr>
            <a:spLocks noGrp="1"/>
          </p:cNvSpPr>
          <p:nvPr>
            <p:ph type="sldNum" sz="quarter" idx="12"/>
          </p:nvPr>
        </p:nvSpPr>
        <p:spPr/>
        <p:txBody>
          <a:bodyPr/>
          <a:lstStyle/>
          <a:p>
            <a:fld id="{33E9DEDC-C8BB-4A49-A7C1-E02ED1DFA978}" type="slidenum">
              <a:rPr lang="es-AR" smtClean="0"/>
              <a:t>‹Nº›</a:t>
            </a:fld>
            <a:endParaRPr lang="es-AR"/>
          </a:p>
        </p:txBody>
      </p:sp>
    </p:spTree>
    <p:extLst>
      <p:ext uri="{BB962C8B-B14F-4D97-AF65-F5344CB8AC3E}">
        <p14:creationId xmlns:p14="http://schemas.microsoft.com/office/powerpoint/2010/main" val="405789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2627A-EDFD-6BC0-E22F-1BE2CB659F39}"/>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FA6720F1-0869-254C-EBF3-2845F394CA2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CBEDA6FA-F562-27F4-597D-1B60B83F7FE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A970ABFB-E3A0-C69D-B2DE-E83E03677BB5}"/>
              </a:ext>
            </a:extLst>
          </p:cNvPr>
          <p:cNvSpPr>
            <a:spLocks noGrp="1"/>
          </p:cNvSpPr>
          <p:nvPr>
            <p:ph type="dt" sz="half" idx="10"/>
          </p:nvPr>
        </p:nvSpPr>
        <p:spPr/>
        <p:txBody>
          <a:bodyPr/>
          <a:lstStyle/>
          <a:p>
            <a:fld id="{A6B94A6D-0C12-4C9D-8C38-49658C3D4A87}" type="datetimeFigureOut">
              <a:rPr lang="es-AR" smtClean="0"/>
              <a:t>28/4/2026</a:t>
            </a:fld>
            <a:endParaRPr lang="es-AR"/>
          </a:p>
        </p:txBody>
      </p:sp>
      <p:sp>
        <p:nvSpPr>
          <p:cNvPr id="6" name="Marcador de pie de página 5">
            <a:extLst>
              <a:ext uri="{FF2B5EF4-FFF2-40B4-BE49-F238E27FC236}">
                <a16:creationId xmlns:a16="http://schemas.microsoft.com/office/drawing/2014/main" id="{1226615E-5E2E-C3F4-59C6-C6CE6396D3B9}"/>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3CBFFABF-B5F3-B357-E8D6-CB6A6A89E5A7}"/>
              </a:ext>
            </a:extLst>
          </p:cNvPr>
          <p:cNvSpPr>
            <a:spLocks noGrp="1"/>
          </p:cNvSpPr>
          <p:nvPr>
            <p:ph type="sldNum" sz="quarter" idx="12"/>
          </p:nvPr>
        </p:nvSpPr>
        <p:spPr/>
        <p:txBody>
          <a:bodyPr/>
          <a:lstStyle/>
          <a:p>
            <a:fld id="{33E9DEDC-C8BB-4A49-A7C1-E02ED1DFA978}" type="slidenum">
              <a:rPr lang="es-AR" smtClean="0"/>
              <a:t>‹Nº›</a:t>
            </a:fld>
            <a:endParaRPr lang="es-AR"/>
          </a:p>
        </p:txBody>
      </p:sp>
    </p:spTree>
    <p:extLst>
      <p:ext uri="{BB962C8B-B14F-4D97-AF65-F5344CB8AC3E}">
        <p14:creationId xmlns:p14="http://schemas.microsoft.com/office/powerpoint/2010/main" val="318183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A752A-1784-7B58-FB3D-A458E66F567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C1575DC1-C5C5-883A-5B2F-1A1C1B783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142B471-6AE1-8AC0-F86C-D627F33C622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B16B788F-3B7D-EB0F-28EB-1041C341D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EB7F9B-8346-002C-215D-BC1AD16A05E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5AA1F004-4202-FDF6-387B-EA2526111C57}"/>
              </a:ext>
            </a:extLst>
          </p:cNvPr>
          <p:cNvSpPr>
            <a:spLocks noGrp="1"/>
          </p:cNvSpPr>
          <p:nvPr>
            <p:ph type="dt" sz="half" idx="10"/>
          </p:nvPr>
        </p:nvSpPr>
        <p:spPr/>
        <p:txBody>
          <a:bodyPr/>
          <a:lstStyle/>
          <a:p>
            <a:fld id="{A6B94A6D-0C12-4C9D-8C38-49658C3D4A87}" type="datetimeFigureOut">
              <a:rPr lang="es-AR" smtClean="0"/>
              <a:t>28/4/2026</a:t>
            </a:fld>
            <a:endParaRPr lang="es-AR"/>
          </a:p>
        </p:txBody>
      </p:sp>
      <p:sp>
        <p:nvSpPr>
          <p:cNvPr id="8" name="Marcador de pie de página 7">
            <a:extLst>
              <a:ext uri="{FF2B5EF4-FFF2-40B4-BE49-F238E27FC236}">
                <a16:creationId xmlns:a16="http://schemas.microsoft.com/office/drawing/2014/main" id="{EE3BC932-7E20-792A-8273-ED32DAE4809B}"/>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40C3BD50-A1CC-5C9E-A01C-1CD159958FC0}"/>
              </a:ext>
            </a:extLst>
          </p:cNvPr>
          <p:cNvSpPr>
            <a:spLocks noGrp="1"/>
          </p:cNvSpPr>
          <p:nvPr>
            <p:ph type="sldNum" sz="quarter" idx="12"/>
          </p:nvPr>
        </p:nvSpPr>
        <p:spPr/>
        <p:txBody>
          <a:bodyPr/>
          <a:lstStyle/>
          <a:p>
            <a:fld id="{33E9DEDC-C8BB-4A49-A7C1-E02ED1DFA978}" type="slidenum">
              <a:rPr lang="es-AR" smtClean="0"/>
              <a:t>‹Nº›</a:t>
            </a:fld>
            <a:endParaRPr lang="es-AR"/>
          </a:p>
        </p:txBody>
      </p:sp>
    </p:spTree>
    <p:extLst>
      <p:ext uri="{BB962C8B-B14F-4D97-AF65-F5344CB8AC3E}">
        <p14:creationId xmlns:p14="http://schemas.microsoft.com/office/powerpoint/2010/main" val="99655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09449-1160-3C7E-4ADC-B478CFE24F33}"/>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E7A3466F-B1D8-664B-651E-75680E24CD20}"/>
              </a:ext>
            </a:extLst>
          </p:cNvPr>
          <p:cNvSpPr>
            <a:spLocks noGrp="1"/>
          </p:cNvSpPr>
          <p:nvPr>
            <p:ph type="dt" sz="half" idx="10"/>
          </p:nvPr>
        </p:nvSpPr>
        <p:spPr/>
        <p:txBody>
          <a:bodyPr/>
          <a:lstStyle/>
          <a:p>
            <a:fld id="{A6B94A6D-0C12-4C9D-8C38-49658C3D4A87}" type="datetimeFigureOut">
              <a:rPr lang="es-AR" smtClean="0"/>
              <a:t>28/4/2026</a:t>
            </a:fld>
            <a:endParaRPr lang="es-AR"/>
          </a:p>
        </p:txBody>
      </p:sp>
      <p:sp>
        <p:nvSpPr>
          <p:cNvPr id="4" name="Marcador de pie de página 3">
            <a:extLst>
              <a:ext uri="{FF2B5EF4-FFF2-40B4-BE49-F238E27FC236}">
                <a16:creationId xmlns:a16="http://schemas.microsoft.com/office/drawing/2014/main" id="{5D297D23-A1FB-4D1D-88B5-1A0F7C447E8E}"/>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20CF43FD-2B04-87BA-C2B3-EF5F77442108}"/>
              </a:ext>
            </a:extLst>
          </p:cNvPr>
          <p:cNvSpPr>
            <a:spLocks noGrp="1"/>
          </p:cNvSpPr>
          <p:nvPr>
            <p:ph type="sldNum" sz="quarter" idx="12"/>
          </p:nvPr>
        </p:nvSpPr>
        <p:spPr/>
        <p:txBody>
          <a:bodyPr/>
          <a:lstStyle/>
          <a:p>
            <a:fld id="{33E9DEDC-C8BB-4A49-A7C1-E02ED1DFA978}" type="slidenum">
              <a:rPr lang="es-AR" smtClean="0"/>
              <a:t>‹Nº›</a:t>
            </a:fld>
            <a:endParaRPr lang="es-AR"/>
          </a:p>
        </p:txBody>
      </p:sp>
    </p:spTree>
    <p:extLst>
      <p:ext uri="{BB962C8B-B14F-4D97-AF65-F5344CB8AC3E}">
        <p14:creationId xmlns:p14="http://schemas.microsoft.com/office/powerpoint/2010/main" val="274765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896FAA2-8B1D-22A4-C47B-EDF713FFA91C}"/>
              </a:ext>
            </a:extLst>
          </p:cNvPr>
          <p:cNvSpPr>
            <a:spLocks noGrp="1"/>
          </p:cNvSpPr>
          <p:nvPr>
            <p:ph type="dt" sz="half" idx="10"/>
          </p:nvPr>
        </p:nvSpPr>
        <p:spPr/>
        <p:txBody>
          <a:bodyPr/>
          <a:lstStyle/>
          <a:p>
            <a:fld id="{A6B94A6D-0C12-4C9D-8C38-49658C3D4A87}" type="datetimeFigureOut">
              <a:rPr lang="es-AR" smtClean="0"/>
              <a:t>28/4/2026</a:t>
            </a:fld>
            <a:endParaRPr lang="es-AR"/>
          </a:p>
        </p:txBody>
      </p:sp>
      <p:sp>
        <p:nvSpPr>
          <p:cNvPr id="3" name="Marcador de pie de página 2">
            <a:extLst>
              <a:ext uri="{FF2B5EF4-FFF2-40B4-BE49-F238E27FC236}">
                <a16:creationId xmlns:a16="http://schemas.microsoft.com/office/drawing/2014/main" id="{DD1FE9D1-D0D7-87DE-A68A-EC180111692C}"/>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376DE7CA-E520-FEAF-F7D0-726DC215C0C2}"/>
              </a:ext>
            </a:extLst>
          </p:cNvPr>
          <p:cNvSpPr>
            <a:spLocks noGrp="1"/>
          </p:cNvSpPr>
          <p:nvPr>
            <p:ph type="sldNum" sz="quarter" idx="12"/>
          </p:nvPr>
        </p:nvSpPr>
        <p:spPr/>
        <p:txBody>
          <a:bodyPr/>
          <a:lstStyle/>
          <a:p>
            <a:fld id="{33E9DEDC-C8BB-4A49-A7C1-E02ED1DFA978}" type="slidenum">
              <a:rPr lang="es-AR" smtClean="0"/>
              <a:t>‹Nº›</a:t>
            </a:fld>
            <a:endParaRPr lang="es-AR"/>
          </a:p>
        </p:txBody>
      </p:sp>
    </p:spTree>
    <p:extLst>
      <p:ext uri="{BB962C8B-B14F-4D97-AF65-F5344CB8AC3E}">
        <p14:creationId xmlns:p14="http://schemas.microsoft.com/office/powerpoint/2010/main" val="402814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228C2-3D8A-F9AF-DF6E-40259CD2BA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F2FFECE-40D2-2F1D-429A-2863FB77E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79AC7DCA-4908-5DAE-24C9-60EE0A2A1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DE0DC25-013A-D904-F71F-5C9BF279E53F}"/>
              </a:ext>
            </a:extLst>
          </p:cNvPr>
          <p:cNvSpPr>
            <a:spLocks noGrp="1"/>
          </p:cNvSpPr>
          <p:nvPr>
            <p:ph type="dt" sz="half" idx="10"/>
          </p:nvPr>
        </p:nvSpPr>
        <p:spPr/>
        <p:txBody>
          <a:bodyPr/>
          <a:lstStyle/>
          <a:p>
            <a:fld id="{A6B94A6D-0C12-4C9D-8C38-49658C3D4A87}" type="datetimeFigureOut">
              <a:rPr lang="es-AR" smtClean="0"/>
              <a:t>28/4/2026</a:t>
            </a:fld>
            <a:endParaRPr lang="es-AR"/>
          </a:p>
        </p:txBody>
      </p:sp>
      <p:sp>
        <p:nvSpPr>
          <p:cNvPr id="6" name="Marcador de pie de página 5">
            <a:extLst>
              <a:ext uri="{FF2B5EF4-FFF2-40B4-BE49-F238E27FC236}">
                <a16:creationId xmlns:a16="http://schemas.microsoft.com/office/drawing/2014/main" id="{010836F5-B8EC-B65E-5D27-17736CE025E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C48BC27E-B668-E5BE-FB25-64095C55C948}"/>
              </a:ext>
            </a:extLst>
          </p:cNvPr>
          <p:cNvSpPr>
            <a:spLocks noGrp="1"/>
          </p:cNvSpPr>
          <p:nvPr>
            <p:ph type="sldNum" sz="quarter" idx="12"/>
          </p:nvPr>
        </p:nvSpPr>
        <p:spPr/>
        <p:txBody>
          <a:bodyPr/>
          <a:lstStyle/>
          <a:p>
            <a:fld id="{33E9DEDC-C8BB-4A49-A7C1-E02ED1DFA978}" type="slidenum">
              <a:rPr lang="es-AR" smtClean="0"/>
              <a:t>‹Nº›</a:t>
            </a:fld>
            <a:endParaRPr lang="es-AR"/>
          </a:p>
        </p:txBody>
      </p:sp>
    </p:spTree>
    <p:extLst>
      <p:ext uri="{BB962C8B-B14F-4D97-AF65-F5344CB8AC3E}">
        <p14:creationId xmlns:p14="http://schemas.microsoft.com/office/powerpoint/2010/main" val="117861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952DF-B1F3-991D-537E-165F0FDD65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3214E80D-0763-9A95-F556-6489E35731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3EB59999-3908-ECEE-7E59-E9D12F211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E49CA0-599F-7EC1-4D6D-04F564A4E41E}"/>
              </a:ext>
            </a:extLst>
          </p:cNvPr>
          <p:cNvSpPr>
            <a:spLocks noGrp="1"/>
          </p:cNvSpPr>
          <p:nvPr>
            <p:ph type="dt" sz="half" idx="10"/>
          </p:nvPr>
        </p:nvSpPr>
        <p:spPr/>
        <p:txBody>
          <a:bodyPr/>
          <a:lstStyle/>
          <a:p>
            <a:fld id="{A6B94A6D-0C12-4C9D-8C38-49658C3D4A87}" type="datetimeFigureOut">
              <a:rPr lang="es-AR" smtClean="0"/>
              <a:t>28/4/2026</a:t>
            </a:fld>
            <a:endParaRPr lang="es-AR"/>
          </a:p>
        </p:txBody>
      </p:sp>
      <p:sp>
        <p:nvSpPr>
          <p:cNvPr id="6" name="Marcador de pie de página 5">
            <a:extLst>
              <a:ext uri="{FF2B5EF4-FFF2-40B4-BE49-F238E27FC236}">
                <a16:creationId xmlns:a16="http://schemas.microsoft.com/office/drawing/2014/main" id="{1F1B8700-24E2-4327-FE15-18C413C41D21}"/>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55BB480B-FEED-5D5B-9476-B2282E46AF00}"/>
              </a:ext>
            </a:extLst>
          </p:cNvPr>
          <p:cNvSpPr>
            <a:spLocks noGrp="1"/>
          </p:cNvSpPr>
          <p:nvPr>
            <p:ph type="sldNum" sz="quarter" idx="12"/>
          </p:nvPr>
        </p:nvSpPr>
        <p:spPr/>
        <p:txBody>
          <a:bodyPr/>
          <a:lstStyle/>
          <a:p>
            <a:fld id="{33E9DEDC-C8BB-4A49-A7C1-E02ED1DFA978}" type="slidenum">
              <a:rPr lang="es-AR" smtClean="0"/>
              <a:t>‹Nº›</a:t>
            </a:fld>
            <a:endParaRPr lang="es-AR"/>
          </a:p>
        </p:txBody>
      </p:sp>
    </p:spTree>
    <p:extLst>
      <p:ext uri="{BB962C8B-B14F-4D97-AF65-F5344CB8AC3E}">
        <p14:creationId xmlns:p14="http://schemas.microsoft.com/office/powerpoint/2010/main" val="153670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F3845CB-FA23-C81F-CB55-0ADC7868B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23F59D6F-7FC1-DCA7-E036-407B7D9F8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F23D4BF2-E24F-C2B0-72CF-C0C6DAE2F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B94A6D-0C12-4C9D-8C38-49658C3D4A87}" type="datetimeFigureOut">
              <a:rPr lang="es-AR" smtClean="0"/>
              <a:t>28/4/2026</a:t>
            </a:fld>
            <a:endParaRPr lang="es-AR"/>
          </a:p>
        </p:txBody>
      </p:sp>
      <p:sp>
        <p:nvSpPr>
          <p:cNvPr id="5" name="Marcador de pie de página 4">
            <a:extLst>
              <a:ext uri="{FF2B5EF4-FFF2-40B4-BE49-F238E27FC236}">
                <a16:creationId xmlns:a16="http://schemas.microsoft.com/office/drawing/2014/main" id="{220A93F8-4114-A8AA-0359-E68E61AEE1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AR"/>
          </a:p>
        </p:txBody>
      </p:sp>
      <p:sp>
        <p:nvSpPr>
          <p:cNvPr id="6" name="Marcador de número de diapositiva 5">
            <a:extLst>
              <a:ext uri="{FF2B5EF4-FFF2-40B4-BE49-F238E27FC236}">
                <a16:creationId xmlns:a16="http://schemas.microsoft.com/office/drawing/2014/main" id="{F49E5F9C-7614-0462-B389-234C372342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E9DEDC-C8BB-4A49-A7C1-E02ED1DFA978}" type="slidenum">
              <a:rPr lang="es-AR" smtClean="0"/>
              <a:t>‹Nº›</a:t>
            </a:fld>
            <a:endParaRPr lang="es-AR"/>
          </a:p>
        </p:txBody>
      </p:sp>
    </p:spTree>
    <p:extLst>
      <p:ext uri="{BB962C8B-B14F-4D97-AF65-F5344CB8AC3E}">
        <p14:creationId xmlns:p14="http://schemas.microsoft.com/office/powerpoint/2010/main" val="659940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86726B-234E-64C8-6FEA-D795ACBB7FA6}"/>
              </a:ext>
            </a:extLst>
          </p:cNvPr>
          <p:cNvPicPr>
            <a:picLocks noChangeAspect="1"/>
          </p:cNvPicPr>
          <p:nvPr/>
        </p:nvPicPr>
        <p:blipFill>
          <a:blip r:embed="rId2">
            <a:alphaModFix amt="50000"/>
          </a:blip>
          <a:srcRect t="24981" r="-1" b="-1"/>
          <a:stretch>
            <a:fillRect/>
          </a:stretch>
        </p:blipFill>
        <p:spPr>
          <a:xfrm>
            <a:off x="20" y="10"/>
            <a:ext cx="12188930" cy="6857990"/>
          </a:xfrm>
          <a:prstGeom prst="rect">
            <a:avLst/>
          </a:prstGeom>
        </p:spPr>
      </p:pic>
      <p:sp>
        <p:nvSpPr>
          <p:cNvPr id="2" name="Título 1">
            <a:extLst>
              <a:ext uri="{FF2B5EF4-FFF2-40B4-BE49-F238E27FC236}">
                <a16:creationId xmlns:a16="http://schemas.microsoft.com/office/drawing/2014/main" id="{333FDE1A-DC48-F1B5-66F0-05C762EB3D07}"/>
              </a:ext>
            </a:extLst>
          </p:cNvPr>
          <p:cNvSpPr>
            <a:spLocks noGrp="1"/>
          </p:cNvSpPr>
          <p:nvPr>
            <p:ph type="ctrTitle"/>
          </p:nvPr>
        </p:nvSpPr>
        <p:spPr>
          <a:xfrm>
            <a:off x="1524000" y="1122363"/>
            <a:ext cx="9144000" cy="3063240"/>
          </a:xfrm>
        </p:spPr>
        <p:txBody>
          <a:bodyPr>
            <a:normAutofit/>
          </a:bodyPr>
          <a:lstStyle/>
          <a:p>
            <a:r>
              <a:rPr lang="es-AR" sz="6600">
                <a:solidFill>
                  <a:schemeClr val="bg1"/>
                </a:solidFill>
              </a:rPr>
              <a:t>RIESGOS BIOLOGICOS</a:t>
            </a:r>
          </a:p>
        </p:txBody>
      </p:sp>
      <p:sp>
        <p:nvSpPr>
          <p:cNvPr id="3" name="Subtítulo 2">
            <a:extLst>
              <a:ext uri="{FF2B5EF4-FFF2-40B4-BE49-F238E27FC236}">
                <a16:creationId xmlns:a16="http://schemas.microsoft.com/office/drawing/2014/main" id="{D60BDB2F-6F48-103C-6055-BE45747201F8}"/>
              </a:ext>
            </a:extLst>
          </p:cNvPr>
          <p:cNvSpPr>
            <a:spLocks noGrp="1"/>
          </p:cNvSpPr>
          <p:nvPr>
            <p:ph type="subTitle" idx="1"/>
          </p:nvPr>
        </p:nvSpPr>
        <p:spPr>
          <a:xfrm>
            <a:off x="1527048" y="4599432"/>
            <a:ext cx="9144000" cy="1536192"/>
          </a:xfrm>
        </p:spPr>
        <p:txBody>
          <a:bodyPr>
            <a:normAutofit/>
          </a:bodyPr>
          <a:lstStyle/>
          <a:p>
            <a:r>
              <a:rPr lang="es-AR">
                <a:solidFill>
                  <a:schemeClr val="bg1"/>
                </a:solidFill>
              </a:rPr>
              <a:t>¿QUÉ SON?</a:t>
            </a:r>
          </a:p>
          <a:p>
            <a:endParaRPr lang="es-AR">
              <a:solidFill>
                <a:schemeClr val="bg1"/>
              </a:solidFill>
            </a:endParaRPr>
          </a:p>
          <a:p>
            <a:r>
              <a:rPr lang="es-AR">
                <a:solidFill>
                  <a:schemeClr val="bg1"/>
                </a:solidFill>
              </a:rPr>
              <a:t>¿DÓNDE Y CÓMO LOS ENCUENTRO?</a:t>
            </a:r>
          </a:p>
        </p:txBody>
      </p:sp>
      <p:sp>
        <p:nvSpPr>
          <p:cNvPr id="2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0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8" name="Rectangle 2560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0" name="Rectangle 2560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12" name="Rectangle 256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a:extLst>
              <a:ext uri="{FF2B5EF4-FFF2-40B4-BE49-F238E27FC236}">
                <a16:creationId xmlns:a16="http://schemas.microsoft.com/office/drawing/2014/main" id="{274C7693-CFF8-4C8C-B958-FE0AB115F47C}"/>
              </a:ext>
            </a:extLst>
          </p:cNvPr>
          <p:cNvSpPr>
            <a:spLocks noGrp="1" noChangeArrowheads="1"/>
          </p:cNvSpPr>
          <p:nvPr>
            <p:ph type="title"/>
          </p:nvPr>
        </p:nvSpPr>
        <p:spPr>
          <a:xfrm>
            <a:off x="1524000" y="1293338"/>
            <a:ext cx="9144000" cy="3274592"/>
          </a:xfrm>
        </p:spPr>
        <p:txBody>
          <a:bodyPr vert="horz" lIns="91440" tIns="45720" rIns="91440" bIns="45720" rtlCol="0" anchor="ctr">
            <a:normAutofit/>
          </a:bodyPr>
          <a:lstStyle/>
          <a:p>
            <a:pPr algn="ctr"/>
            <a:r>
              <a:rPr lang="en-US" altLang="es-AR" sz="2300" b="1" u="sng" kern="1200">
                <a:solidFill>
                  <a:schemeClr val="tx1"/>
                </a:solidFill>
                <a:latin typeface="+mj-lt"/>
                <a:ea typeface="+mj-ea"/>
                <a:cs typeface="+mj-cs"/>
              </a:rPr>
              <a:t>LAS OLVIDADAS CAUSAS MEDIATAS</a:t>
            </a:r>
            <a:br>
              <a:rPr lang="en-US" altLang="es-AR" sz="2300" b="1" u="sng" kern="1200">
                <a:solidFill>
                  <a:schemeClr val="tx1"/>
                </a:solidFill>
                <a:latin typeface="+mj-lt"/>
                <a:ea typeface="+mj-ea"/>
                <a:cs typeface="+mj-cs"/>
              </a:rPr>
            </a:br>
            <a:br>
              <a:rPr lang="en-US" altLang="es-AR" sz="2300" u="sng" kern="1200">
                <a:solidFill>
                  <a:schemeClr val="tx1"/>
                </a:solidFill>
                <a:latin typeface="+mj-lt"/>
                <a:ea typeface="+mj-ea"/>
                <a:cs typeface="+mj-cs"/>
              </a:rPr>
            </a:br>
            <a:r>
              <a:rPr lang="en-US" altLang="es-AR" sz="2300" kern="1200">
                <a:solidFill>
                  <a:schemeClr val="tx1"/>
                </a:solidFill>
                <a:latin typeface="+mj-lt"/>
                <a:ea typeface="+mj-ea"/>
                <a:cs typeface="+mj-cs"/>
              </a:rPr>
              <a:t>LA BIOSEGURIDAD ESTÁ RELACIONADA CON:</a:t>
            </a:r>
            <a:br>
              <a:rPr lang="en-US" altLang="es-AR" sz="2300" kern="1200">
                <a:solidFill>
                  <a:schemeClr val="tx1"/>
                </a:solidFill>
                <a:latin typeface="+mj-lt"/>
                <a:ea typeface="+mj-ea"/>
                <a:cs typeface="+mj-cs"/>
              </a:rPr>
            </a:br>
            <a:r>
              <a:rPr lang="en-US" altLang="es-AR" sz="2300" kern="1200">
                <a:solidFill>
                  <a:schemeClr val="tx1"/>
                </a:solidFill>
                <a:latin typeface="+mj-lt"/>
                <a:ea typeface="+mj-ea"/>
                <a:cs typeface="+mj-cs"/>
              </a:rPr>
              <a:t>-  condiciones de trabajo adecuadas,</a:t>
            </a:r>
            <a:br>
              <a:rPr lang="en-US" altLang="es-AR" sz="2300" kern="1200">
                <a:solidFill>
                  <a:schemeClr val="tx1"/>
                </a:solidFill>
                <a:latin typeface="+mj-lt"/>
                <a:ea typeface="+mj-ea"/>
                <a:cs typeface="+mj-cs"/>
              </a:rPr>
            </a:br>
            <a:r>
              <a:rPr lang="en-US" altLang="es-AR" sz="2300" kern="1200">
                <a:solidFill>
                  <a:schemeClr val="tx1"/>
                </a:solidFill>
                <a:latin typeface="+mj-lt"/>
                <a:ea typeface="+mj-ea"/>
                <a:cs typeface="+mj-cs"/>
              </a:rPr>
              <a:t>-  fondos necesarios, </a:t>
            </a:r>
            <a:br>
              <a:rPr lang="en-US" altLang="es-AR" sz="2300" kern="1200">
                <a:solidFill>
                  <a:schemeClr val="tx1"/>
                </a:solidFill>
                <a:latin typeface="+mj-lt"/>
                <a:ea typeface="+mj-ea"/>
                <a:cs typeface="+mj-cs"/>
              </a:rPr>
            </a:br>
            <a:r>
              <a:rPr lang="en-US" altLang="es-AR" sz="2300" kern="1200">
                <a:solidFill>
                  <a:schemeClr val="tx1"/>
                </a:solidFill>
                <a:latin typeface="+mj-lt"/>
                <a:ea typeface="+mj-ea"/>
                <a:cs typeface="+mj-cs"/>
              </a:rPr>
              <a:t>- elementos de protección suficientes, </a:t>
            </a:r>
            <a:br>
              <a:rPr lang="en-US" altLang="es-AR" sz="2300" kern="1200">
                <a:solidFill>
                  <a:schemeClr val="tx1"/>
                </a:solidFill>
                <a:latin typeface="+mj-lt"/>
                <a:ea typeface="+mj-ea"/>
                <a:cs typeface="+mj-cs"/>
              </a:rPr>
            </a:br>
            <a:r>
              <a:rPr lang="en-US" altLang="es-AR" sz="2300" kern="1200">
                <a:solidFill>
                  <a:schemeClr val="tx1"/>
                </a:solidFill>
                <a:latin typeface="+mj-lt"/>
                <a:ea typeface="+mj-ea"/>
                <a:cs typeface="+mj-cs"/>
              </a:rPr>
              <a:t>- estructuras edilicias correspondientes, </a:t>
            </a:r>
            <a:br>
              <a:rPr lang="en-US" altLang="es-AR" sz="2300" kern="1200">
                <a:solidFill>
                  <a:schemeClr val="tx1"/>
                </a:solidFill>
                <a:latin typeface="+mj-lt"/>
                <a:ea typeface="+mj-ea"/>
                <a:cs typeface="+mj-cs"/>
              </a:rPr>
            </a:br>
            <a:r>
              <a:rPr lang="en-US" altLang="es-AR" sz="2300" kern="1200">
                <a:solidFill>
                  <a:schemeClr val="tx1"/>
                </a:solidFill>
                <a:latin typeface="+mj-lt"/>
                <a:ea typeface="+mj-ea"/>
                <a:cs typeface="+mj-cs"/>
              </a:rPr>
              <a:t>- salarios adecuados,</a:t>
            </a:r>
            <a:br>
              <a:rPr lang="en-US" altLang="es-AR" sz="2300" kern="1200">
                <a:solidFill>
                  <a:schemeClr val="tx1"/>
                </a:solidFill>
                <a:latin typeface="+mj-lt"/>
                <a:ea typeface="+mj-ea"/>
                <a:cs typeface="+mj-cs"/>
              </a:rPr>
            </a:br>
            <a:r>
              <a:rPr lang="en-US" altLang="es-AR" sz="2300" kern="1200">
                <a:solidFill>
                  <a:schemeClr val="tx1"/>
                </a:solidFill>
                <a:latin typeface="+mj-lt"/>
                <a:ea typeface="+mj-ea"/>
                <a:cs typeface="+mj-cs"/>
              </a:rPr>
              <a:t>- horarios de trabajo no extenuantes, </a:t>
            </a:r>
            <a:br>
              <a:rPr lang="en-US" altLang="es-AR" sz="2300" kern="1200">
                <a:solidFill>
                  <a:schemeClr val="tx1"/>
                </a:solidFill>
                <a:latin typeface="+mj-lt"/>
                <a:ea typeface="+mj-ea"/>
                <a:cs typeface="+mj-cs"/>
              </a:rPr>
            </a:br>
            <a:r>
              <a:rPr lang="en-US" altLang="es-AR" sz="2300" kern="1200">
                <a:solidFill>
                  <a:schemeClr val="tx1"/>
                </a:solidFill>
                <a:latin typeface="+mj-lt"/>
                <a:ea typeface="+mj-ea"/>
                <a:cs typeface="+mj-cs"/>
              </a:rPr>
              <a:t>- capacitación permanente.</a:t>
            </a:r>
          </a:p>
        </p:txBody>
      </p:sp>
      <p:cxnSp>
        <p:nvCxnSpPr>
          <p:cNvPr id="25614" name="Straight Connector 256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603" name="Marcador de número de diapositiva 1">
            <a:extLst>
              <a:ext uri="{FF2B5EF4-FFF2-40B4-BE49-F238E27FC236}">
                <a16:creationId xmlns:a16="http://schemas.microsoft.com/office/drawing/2014/main" id="{B1931923-408A-4EE1-B0A3-47E885CA6FA7}"/>
              </a:ext>
            </a:extLst>
          </p:cNvPr>
          <p:cNvSpPr>
            <a:spLocks noGrp="1" noChangeArrowheads="1"/>
          </p:cNvSpPr>
          <p:nvPr>
            <p:ph type="sldNum" sz="quarter" idx="12"/>
          </p:nvPr>
        </p:nvSpPr>
        <p:spPr>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fld id="{DE5278F9-F96E-4EF7-8AA9-CC75E306E144}" type="slidenum">
              <a:rPr lang="en-US" altLang="es-AR" sz="1200">
                <a:solidFill>
                  <a:schemeClr val="tx1">
                    <a:tint val="75000"/>
                  </a:schemeClr>
                </a:solidFill>
                <a:latin typeface="+mn-lt"/>
              </a:rPr>
              <a:pPr>
                <a:spcBef>
                  <a:spcPct val="50000"/>
                </a:spcBef>
                <a:buFontTx/>
                <a:buNone/>
              </a:pPr>
              <a:t>10</a:t>
            </a:fld>
            <a:endParaRPr lang="en-US" altLang="es-AR" sz="1200">
              <a:solidFill>
                <a:schemeClr val="tx1">
                  <a:tint val="75000"/>
                </a:schemeClr>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1875B-EEE9-08C9-4CFB-012F09BCECF8}"/>
              </a:ext>
            </a:extLst>
          </p:cNvPr>
          <p:cNvSpPr>
            <a:spLocks noGrp="1"/>
          </p:cNvSpPr>
          <p:nvPr>
            <p:ph type="title"/>
          </p:nvPr>
        </p:nvSpPr>
        <p:spPr/>
        <p:txBody>
          <a:bodyPr/>
          <a:lstStyle/>
          <a:p>
            <a:r>
              <a:rPr lang="es-AR" dirty="0" err="1"/>
              <a:t>Prevencion</a:t>
            </a:r>
            <a:r>
              <a:rPr lang="es-AR" dirty="0"/>
              <a:t> y Control: BARRERAS PRIMARIAS</a:t>
            </a:r>
          </a:p>
        </p:txBody>
      </p:sp>
      <p:graphicFrame>
        <p:nvGraphicFramePr>
          <p:cNvPr id="3" name="Tabla 2">
            <a:extLst>
              <a:ext uri="{FF2B5EF4-FFF2-40B4-BE49-F238E27FC236}">
                <a16:creationId xmlns:a16="http://schemas.microsoft.com/office/drawing/2014/main" id="{191BD849-2A34-F3C0-79B1-22BB3EFD2D2F}"/>
              </a:ext>
            </a:extLst>
          </p:cNvPr>
          <p:cNvGraphicFramePr>
            <a:graphicFrameLocks noGrp="1"/>
          </p:cNvGraphicFramePr>
          <p:nvPr>
            <p:extLst>
              <p:ext uri="{D42A27DB-BD31-4B8C-83A1-F6EECF244321}">
                <p14:modId xmlns:p14="http://schemas.microsoft.com/office/powerpoint/2010/main" val="996754147"/>
              </p:ext>
            </p:extLst>
          </p:nvPr>
        </p:nvGraphicFramePr>
        <p:xfrm>
          <a:off x="1197430" y="1690688"/>
          <a:ext cx="9688286" cy="4802186"/>
        </p:xfrm>
        <a:graphic>
          <a:graphicData uri="http://schemas.openxmlformats.org/drawingml/2006/table">
            <a:tbl>
              <a:tblPr firstRow="1" firstCol="1" lastRow="1" lastCol="1" bandRow="1" bandCol="1">
                <a:tableStyleId>{5C22544A-7EE6-4342-B048-85BDC9FD1C3A}</a:tableStyleId>
              </a:tblPr>
              <a:tblGrid>
                <a:gridCol w="2551040">
                  <a:extLst>
                    <a:ext uri="{9D8B030D-6E8A-4147-A177-3AD203B41FA5}">
                      <a16:colId xmlns:a16="http://schemas.microsoft.com/office/drawing/2014/main" val="1724348500"/>
                    </a:ext>
                  </a:extLst>
                </a:gridCol>
                <a:gridCol w="1981696">
                  <a:extLst>
                    <a:ext uri="{9D8B030D-6E8A-4147-A177-3AD203B41FA5}">
                      <a16:colId xmlns:a16="http://schemas.microsoft.com/office/drawing/2014/main" val="1714941665"/>
                    </a:ext>
                  </a:extLst>
                </a:gridCol>
                <a:gridCol w="5155550">
                  <a:extLst>
                    <a:ext uri="{9D8B030D-6E8A-4147-A177-3AD203B41FA5}">
                      <a16:colId xmlns:a16="http://schemas.microsoft.com/office/drawing/2014/main" val="454464463"/>
                    </a:ext>
                  </a:extLst>
                </a:gridCol>
              </a:tblGrid>
              <a:tr h="438849">
                <a:tc gridSpan="3">
                  <a:txBody>
                    <a:bodyPr/>
                    <a:lstStyle/>
                    <a:p>
                      <a:pPr>
                        <a:spcBef>
                          <a:spcPts val="10"/>
                        </a:spcBef>
                        <a:buNone/>
                      </a:pPr>
                      <a:r>
                        <a:rPr lang="en-US" sz="900">
                          <a:effectLst/>
                        </a:rPr>
                        <a:t> </a:t>
                      </a:r>
                      <a:endParaRPr lang="es-AR" sz="1000">
                        <a:effectLst/>
                      </a:endParaRPr>
                    </a:p>
                    <a:p>
                      <a:pPr marL="47625">
                        <a:buNone/>
                      </a:pPr>
                      <a:r>
                        <a:rPr lang="en-US" sz="900" spc="-25">
                          <a:effectLst/>
                        </a:rPr>
                        <a:t>Tabla </a:t>
                      </a:r>
                      <a:r>
                        <a:rPr lang="en-US" sz="900">
                          <a:effectLst/>
                        </a:rPr>
                        <a:t>8. Equipos de protección</a:t>
                      </a:r>
                      <a:r>
                        <a:rPr lang="en-US" sz="900" spc="-85">
                          <a:effectLst/>
                        </a:rPr>
                        <a:t> </a:t>
                      </a:r>
                      <a:r>
                        <a:rPr lang="en-US" sz="900">
                          <a:effectLst/>
                        </a:rPr>
                        <a:t>personal.</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917397505"/>
                  </a:ext>
                </a:extLst>
              </a:tr>
              <a:tr h="411993">
                <a:tc>
                  <a:txBody>
                    <a:bodyPr/>
                    <a:lstStyle/>
                    <a:p>
                      <a:pPr>
                        <a:spcBef>
                          <a:spcPts val="50"/>
                        </a:spcBef>
                        <a:buNone/>
                      </a:pPr>
                      <a:r>
                        <a:rPr lang="en-US" sz="700">
                          <a:effectLst/>
                        </a:rPr>
                        <a:t> </a:t>
                      </a:r>
                      <a:endParaRPr lang="es-AR" sz="1000">
                        <a:effectLst/>
                      </a:endParaRPr>
                    </a:p>
                    <a:p>
                      <a:pPr marL="47625">
                        <a:buNone/>
                      </a:pPr>
                      <a:r>
                        <a:rPr lang="en-US" sz="1000">
                          <a:effectLst/>
                        </a:rPr>
                        <a:t>Equipo</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Bef>
                          <a:spcPts val="50"/>
                        </a:spcBef>
                        <a:buNone/>
                      </a:pPr>
                      <a:r>
                        <a:rPr lang="en-US" sz="700">
                          <a:effectLst/>
                        </a:rPr>
                        <a:t> </a:t>
                      </a:r>
                      <a:endParaRPr lang="es-AR" sz="1000">
                        <a:effectLst/>
                      </a:endParaRPr>
                    </a:p>
                    <a:p>
                      <a:pPr marL="47625">
                        <a:buNone/>
                      </a:pPr>
                      <a:r>
                        <a:rPr lang="en-US" sz="1000">
                          <a:effectLst/>
                        </a:rPr>
                        <a:t>Riesgo que</a:t>
                      </a:r>
                      <a:r>
                        <a:rPr lang="en-US" sz="1000" spc="-120">
                          <a:effectLst/>
                        </a:rPr>
                        <a:t> </a:t>
                      </a:r>
                      <a:r>
                        <a:rPr lang="en-US" sz="1000">
                          <a:effectLst/>
                        </a:rPr>
                        <a:t>evita</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Bef>
                          <a:spcPts val="50"/>
                        </a:spcBef>
                        <a:buNone/>
                      </a:pPr>
                      <a:r>
                        <a:rPr lang="en-US" sz="700">
                          <a:effectLst/>
                        </a:rPr>
                        <a:t> </a:t>
                      </a:r>
                      <a:endParaRPr lang="es-AR" sz="1000">
                        <a:effectLst/>
                      </a:endParaRPr>
                    </a:p>
                    <a:p>
                      <a:pPr marL="46990">
                        <a:buNone/>
                      </a:pPr>
                      <a:r>
                        <a:rPr lang="en-US" sz="1000">
                          <a:effectLst/>
                        </a:rPr>
                        <a:t>Características de</a:t>
                      </a:r>
                      <a:r>
                        <a:rPr lang="en-US" sz="1000" spc="-85">
                          <a:effectLst/>
                        </a:rPr>
                        <a:t> </a:t>
                      </a:r>
                      <a:r>
                        <a:rPr lang="en-US" sz="1000">
                          <a:effectLst/>
                        </a:rPr>
                        <a:t>seguridad</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38605609"/>
                  </a:ext>
                </a:extLst>
              </a:tr>
              <a:tr h="334049">
                <a:tc>
                  <a:txBody>
                    <a:bodyPr/>
                    <a:lstStyle/>
                    <a:p>
                      <a:pPr marL="47625">
                        <a:spcBef>
                          <a:spcPts val="215"/>
                        </a:spcBef>
                        <a:buNone/>
                      </a:pPr>
                      <a:r>
                        <a:rPr lang="en-US" sz="1000">
                          <a:effectLst/>
                        </a:rPr>
                        <a:t>Batas,</a:t>
                      </a:r>
                      <a:r>
                        <a:rPr lang="en-US" sz="1000" spc="105">
                          <a:effectLst/>
                        </a:rPr>
                        <a:t> </a:t>
                      </a:r>
                      <a:r>
                        <a:rPr lang="en-US" sz="1000">
                          <a:effectLst/>
                        </a:rPr>
                        <a:t>pijamas</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7625">
                        <a:spcBef>
                          <a:spcPts val="215"/>
                        </a:spcBef>
                        <a:buNone/>
                      </a:pPr>
                      <a:r>
                        <a:rPr lang="en-US" sz="1000">
                          <a:effectLst/>
                        </a:rPr>
                        <a:t>Contaminación</a:t>
                      </a:r>
                      <a:r>
                        <a:rPr lang="en-US" sz="1000" spc="-140">
                          <a:effectLst/>
                        </a:rPr>
                        <a:t> </a:t>
                      </a:r>
                      <a:r>
                        <a:rPr lang="en-US" sz="1000">
                          <a:effectLst/>
                        </a:rPr>
                        <a:t>de</a:t>
                      </a:r>
                      <a:r>
                        <a:rPr lang="en-US" sz="1000" spc="-140">
                          <a:effectLst/>
                        </a:rPr>
                        <a:t> </a:t>
                      </a:r>
                      <a:r>
                        <a:rPr lang="en-US" sz="1000">
                          <a:effectLst/>
                        </a:rPr>
                        <a:t>ropa</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990">
                        <a:spcBef>
                          <a:spcPts val="215"/>
                        </a:spcBef>
                        <a:buNone/>
                      </a:pPr>
                      <a:r>
                        <a:rPr lang="en-US" sz="1000">
                          <a:effectLst/>
                        </a:rPr>
                        <a:t>Apertura</a:t>
                      </a:r>
                      <a:r>
                        <a:rPr lang="en-US" sz="1000" spc="85">
                          <a:effectLst/>
                        </a:rPr>
                        <a:t> </a:t>
                      </a:r>
                      <a:r>
                        <a:rPr lang="en-US" sz="1000">
                          <a:effectLst/>
                        </a:rPr>
                        <a:t>trasera</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20900788"/>
                  </a:ext>
                </a:extLst>
              </a:tr>
              <a:tr h="334049">
                <a:tc>
                  <a:txBody>
                    <a:bodyPr/>
                    <a:lstStyle/>
                    <a:p>
                      <a:pPr marL="47625">
                        <a:spcBef>
                          <a:spcPts val="215"/>
                        </a:spcBef>
                        <a:buNone/>
                      </a:pPr>
                      <a:r>
                        <a:rPr lang="en-US" sz="1000">
                          <a:effectLst/>
                        </a:rPr>
                        <a:t>Delantal</a:t>
                      </a:r>
                      <a:r>
                        <a:rPr lang="en-US" sz="1000" spc="-170">
                          <a:effectLst/>
                        </a:rPr>
                        <a:t> </a:t>
                      </a:r>
                      <a:r>
                        <a:rPr lang="en-US" sz="1000">
                          <a:effectLst/>
                        </a:rPr>
                        <a:t>de</a:t>
                      </a:r>
                      <a:r>
                        <a:rPr lang="en-US" sz="1000" spc="-170">
                          <a:effectLst/>
                        </a:rPr>
                        <a:t> </a:t>
                      </a:r>
                      <a:r>
                        <a:rPr lang="en-US" sz="1000">
                          <a:effectLst/>
                        </a:rPr>
                        <a:t>plástico</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7625">
                        <a:spcBef>
                          <a:spcPts val="215"/>
                        </a:spcBef>
                        <a:buNone/>
                      </a:pPr>
                      <a:r>
                        <a:rPr lang="en-US" sz="1000">
                          <a:effectLst/>
                        </a:rPr>
                        <a:t>Contaminación</a:t>
                      </a:r>
                      <a:r>
                        <a:rPr lang="en-US" sz="1000" spc="-140">
                          <a:effectLst/>
                        </a:rPr>
                        <a:t> </a:t>
                      </a:r>
                      <a:r>
                        <a:rPr lang="en-US" sz="1000">
                          <a:effectLst/>
                        </a:rPr>
                        <a:t>de</a:t>
                      </a:r>
                      <a:r>
                        <a:rPr lang="en-US" sz="1000" spc="-140">
                          <a:effectLst/>
                        </a:rPr>
                        <a:t> </a:t>
                      </a:r>
                      <a:r>
                        <a:rPr lang="en-US" sz="1000">
                          <a:effectLst/>
                        </a:rPr>
                        <a:t>ropa</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990">
                        <a:spcBef>
                          <a:spcPts val="215"/>
                        </a:spcBef>
                        <a:buNone/>
                      </a:pPr>
                      <a:r>
                        <a:rPr lang="en-US" sz="1000">
                          <a:effectLst/>
                        </a:rPr>
                        <a:t>Impermeable</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9591993"/>
                  </a:ext>
                </a:extLst>
              </a:tr>
              <a:tr h="330119">
                <a:tc>
                  <a:txBody>
                    <a:bodyPr/>
                    <a:lstStyle/>
                    <a:p>
                      <a:pPr marL="47625">
                        <a:spcBef>
                          <a:spcPts val="215"/>
                        </a:spcBef>
                        <a:buNone/>
                      </a:pPr>
                      <a:r>
                        <a:rPr lang="en-US" sz="1000">
                          <a:effectLst/>
                        </a:rPr>
                        <a:t>Calzado</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7625">
                        <a:spcBef>
                          <a:spcPts val="215"/>
                        </a:spcBef>
                        <a:buNone/>
                      </a:pPr>
                      <a:r>
                        <a:rPr lang="en-US" sz="1000">
                          <a:effectLst/>
                        </a:rPr>
                        <a:t>Impactos</a:t>
                      </a:r>
                      <a:r>
                        <a:rPr lang="en-US" sz="1000" spc="-160">
                          <a:effectLst/>
                        </a:rPr>
                        <a:t> </a:t>
                      </a:r>
                      <a:r>
                        <a:rPr lang="en-US" sz="1000">
                          <a:effectLst/>
                        </a:rPr>
                        <a:t>y</a:t>
                      </a:r>
                      <a:r>
                        <a:rPr lang="en-US" sz="1000" spc="-160">
                          <a:effectLst/>
                        </a:rPr>
                        <a:t> </a:t>
                      </a:r>
                      <a:r>
                        <a:rPr lang="en-US" sz="1000">
                          <a:effectLst/>
                        </a:rPr>
                        <a:t>salpicaduras</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990">
                        <a:spcBef>
                          <a:spcPts val="215"/>
                        </a:spcBef>
                        <a:buNone/>
                      </a:pPr>
                      <a:r>
                        <a:rPr lang="en-US" sz="1000">
                          <a:effectLst/>
                        </a:rPr>
                        <a:t>Cerrado</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04376329"/>
                  </a:ext>
                </a:extLst>
              </a:tr>
              <a:tr h="553473">
                <a:tc>
                  <a:txBody>
                    <a:bodyPr/>
                    <a:lstStyle/>
                    <a:p>
                      <a:pPr marL="47625" marR="46355">
                        <a:lnSpc>
                          <a:spcPct val="107000"/>
                        </a:lnSpc>
                        <a:spcBef>
                          <a:spcPts val="215"/>
                        </a:spcBef>
                        <a:buNone/>
                      </a:pPr>
                      <a:r>
                        <a:rPr lang="en-US" sz="1000">
                          <a:effectLst/>
                        </a:rPr>
                        <a:t>Gafas</a:t>
                      </a:r>
                      <a:r>
                        <a:rPr lang="en-US" sz="1000" spc="-75">
                          <a:effectLst/>
                        </a:rPr>
                        <a:t> </a:t>
                      </a:r>
                      <a:r>
                        <a:rPr lang="en-US" sz="1000">
                          <a:effectLst/>
                        </a:rPr>
                        <a:t>de</a:t>
                      </a:r>
                      <a:r>
                        <a:rPr lang="en-US" sz="1000" spc="-75">
                          <a:effectLst/>
                        </a:rPr>
                        <a:t> </a:t>
                      </a:r>
                      <a:r>
                        <a:rPr lang="en-US" sz="1000">
                          <a:effectLst/>
                        </a:rPr>
                        <a:t>protección</a:t>
                      </a:r>
                      <a:r>
                        <a:rPr lang="en-US" sz="1000" spc="-75">
                          <a:effectLst/>
                        </a:rPr>
                        <a:t> </a:t>
                      </a:r>
                      <a:r>
                        <a:rPr lang="en-US" sz="1000">
                          <a:effectLst/>
                        </a:rPr>
                        <a:t>y</a:t>
                      </a:r>
                      <a:r>
                        <a:rPr lang="en-US" sz="1000" spc="-75">
                          <a:effectLst/>
                        </a:rPr>
                        <a:t> </a:t>
                      </a:r>
                      <a:r>
                        <a:rPr lang="en-US" sz="1000">
                          <a:effectLst/>
                        </a:rPr>
                        <a:t>de seguridad</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7625">
                        <a:spcBef>
                          <a:spcPts val="215"/>
                        </a:spcBef>
                        <a:buNone/>
                      </a:pPr>
                      <a:r>
                        <a:rPr lang="en-US" sz="1000">
                          <a:effectLst/>
                        </a:rPr>
                        <a:t>Impactos</a:t>
                      </a:r>
                      <a:r>
                        <a:rPr lang="en-US" sz="1000" spc="-160">
                          <a:effectLst/>
                        </a:rPr>
                        <a:t> </a:t>
                      </a:r>
                      <a:r>
                        <a:rPr lang="en-US" sz="1000">
                          <a:effectLst/>
                        </a:rPr>
                        <a:t>y</a:t>
                      </a:r>
                      <a:r>
                        <a:rPr lang="en-US" sz="1000" spc="-160">
                          <a:effectLst/>
                        </a:rPr>
                        <a:t> </a:t>
                      </a:r>
                      <a:r>
                        <a:rPr lang="en-US" sz="1000">
                          <a:effectLst/>
                        </a:rPr>
                        <a:t>salpicaduras</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990" marR="46355">
                        <a:lnSpc>
                          <a:spcPct val="107000"/>
                        </a:lnSpc>
                        <a:spcBef>
                          <a:spcPts val="215"/>
                        </a:spcBef>
                        <a:buNone/>
                      </a:pPr>
                      <a:r>
                        <a:rPr lang="en-US" sz="1000">
                          <a:effectLst/>
                        </a:rPr>
                        <a:t>Resistentes</a:t>
                      </a:r>
                      <a:r>
                        <a:rPr lang="en-US" sz="1000" spc="-75">
                          <a:effectLst/>
                        </a:rPr>
                        <a:t> </a:t>
                      </a:r>
                      <a:r>
                        <a:rPr lang="en-US" sz="1000">
                          <a:effectLst/>
                        </a:rPr>
                        <a:t>a</a:t>
                      </a:r>
                      <a:r>
                        <a:rPr lang="en-US" sz="1000" spc="-75">
                          <a:effectLst/>
                        </a:rPr>
                        <a:t> </a:t>
                      </a:r>
                      <a:r>
                        <a:rPr lang="en-US" sz="1000">
                          <a:effectLst/>
                        </a:rPr>
                        <a:t>impactos,</a:t>
                      </a:r>
                      <a:r>
                        <a:rPr lang="en-US" sz="1000" spc="-75">
                          <a:effectLst/>
                        </a:rPr>
                        <a:t> </a:t>
                      </a:r>
                      <a:r>
                        <a:rPr lang="en-US" sz="1000">
                          <a:effectLst/>
                        </a:rPr>
                        <a:t>incluso</a:t>
                      </a:r>
                      <a:r>
                        <a:rPr lang="en-US" sz="1000" spc="-75">
                          <a:effectLst/>
                        </a:rPr>
                        <a:t> </a:t>
                      </a:r>
                      <a:r>
                        <a:rPr lang="en-US" sz="1000">
                          <a:effectLst/>
                        </a:rPr>
                        <a:t>graduadas</a:t>
                      </a:r>
                      <a:r>
                        <a:rPr lang="en-US" sz="1000" spc="-75">
                          <a:effectLst/>
                        </a:rPr>
                        <a:t> </a:t>
                      </a:r>
                      <a:r>
                        <a:rPr lang="en-US" sz="1000">
                          <a:effectLst/>
                        </a:rPr>
                        <a:t>o</a:t>
                      </a:r>
                      <a:r>
                        <a:rPr lang="en-US" sz="1000" spc="-75">
                          <a:effectLst/>
                        </a:rPr>
                        <a:t> </a:t>
                      </a:r>
                      <a:r>
                        <a:rPr lang="en-US" sz="1000">
                          <a:effectLst/>
                        </a:rPr>
                        <a:t>posibi- lidad</a:t>
                      </a:r>
                      <a:r>
                        <a:rPr lang="en-US" sz="1000" spc="-130">
                          <a:effectLst/>
                        </a:rPr>
                        <a:t> </a:t>
                      </a:r>
                      <a:r>
                        <a:rPr lang="en-US" sz="1000">
                          <a:effectLst/>
                        </a:rPr>
                        <a:t>de</a:t>
                      </a:r>
                      <a:r>
                        <a:rPr lang="en-US" sz="1000" spc="-130">
                          <a:effectLst/>
                        </a:rPr>
                        <a:t> </a:t>
                      </a:r>
                      <a:r>
                        <a:rPr lang="en-US" sz="1000">
                          <a:effectLst/>
                        </a:rPr>
                        <a:t>llevar</a:t>
                      </a:r>
                      <a:r>
                        <a:rPr lang="en-US" sz="1000" spc="-130">
                          <a:effectLst/>
                        </a:rPr>
                        <a:t> </a:t>
                      </a:r>
                      <a:r>
                        <a:rPr lang="en-US" sz="1000">
                          <a:effectLst/>
                        </a:rPr>
                        <a:t>debajo</a:t>
                      </a:r>
                      <a:r>
                        <a:rPr lang="en-US" sz="1000" spc="-130">
                          <a:effectLst/>
                        </a:rPr>
                        <a:t> </a:t>
                      </a:r>
                      <a:r>
                        <a:rPr lang="en-US" sz="1000">
                          <a:effectLst/>
                        </a:rPr>
                        <a:t>las</a:t>
                      </a:r>
                      <a:r>
                        <a:rPr lang="en-US" sz="1000" spc="-130">
                          <a:effectLst/>
                        </a:rPr>
                        <a:t> </a:t>
                      </a:r>
                      <a:r>
                        <a:rPr lang="en-US" sz="1000">
                          <a:effectLst/>
                        </a:rPr>
                        <a:t>graduadas.</a:t>
                      </a:r>
                      <a:endParaRPr lang="es-AR" sz="1000">
                        <a:effectLst/>
                      </a:endParaRPr>
                    </a:p>
                    <a:p>
                      <a:pPr marL="46990">
                        <a:lnSpc>
                          <a:spcPts val="1205"/>
                        </a:lnSpc>
                        <a:buNone/>
                      </a:pPr>
                      <a:r>
                        <a:rPr lang="en-US" sz="1000">
                          <a:effectLst/>
                        </a:rPr>
                        <a:t>Protección</a:t>
                      </a:r>
                      <a:r>
                        <a:rPr lang="en-US" sz="1000" spc="90">
                          <a:effectLst/>
                        </a:rPr>
                        <a:t> </a:t>
                      </a:r>
                      <a:r>
                        <a:rPr lang="en-US" sz="1000">
                          <a:effectLst/>
                        </a:rPr>
                        <a:t>lateral</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94987075"/>
                  </a:ext>
                </a:extLst>
              </a:tr>
              <a:tr h="448674">
                <a:tc>
                  <a:txBody>
                    <a:bodyPr/>
                    <a:lstStyle/>
                    <a:p>
                      <a:pPr marL="47625">
                        <a:spcBef>
                          <a:spcPts val="215"/>
                        </a:spcBef>
                        <a:buNone/>
                      </a:pPr>
                      <a:r>
                        <a:rPr lang="en-US" sz="1000">
                          <a:effectLst/>
                        </a:rPr>
                        <a:t>Pantalla</a:t>
                      </a:r>
                      <a:r>
                        <a:rPr lang="en-US" sz="1000" spc="145">
                          <a:effectLst/>
                        </a:rPr>
                        <a:t> </a:t>
                      </a:r>
                      <a:r>
                        <a:rPr lang="en-US" sz="1000">
                          <a:effectLst/>
                        </a:rPr>
                        <a:t>protectora</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7625">
                        <a:spcBef>
                          <a:spcPts val="215"/>
                        </a:spcBef>
                        <a:buNone/>
                      </a:pPr>
                      <a:r>
                        <a:rPr lang="en-US" sz="1000">
                          <a:effectLst/>
                        </a:rPr>
                        <a:t>Impactos</a:t>
                      </a:r>
                      <a:r>
                        <a:rPr lang="en-US" sz="1000" spc="-160">
                          <a:effectLst/>
                        </a:rPr>
                        <a:t> </a:t>
                      </a:r>
                      <a:r>
                        <a:rPr lang="en-US" sz="1000">
                          <a:effectLst/>
                        </a:rPr>
                        <a:t>y</a:t>
                      </a:r>
                      <a:r>
                        <a:rPr lang="en-US" sz="1000" spc="-160">
                          <a:effectLst/>
                        </a:rPr>
                        <a:t> </a:t>
                      </a:r>
                      <a:r>
                        <a:rPr lang="en-US" sz="1000">
                          <a:effectLst/>
                        </a:rPr>
                        <a:t>salpicaduras</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990">
                        <a:spcBef>
                          <a:spcPts val="215"/>
                        </a:spcBef>
                        <a:buNone/>
                      </a:pPr>
                      <a:r>
                        <a:rPr lang="en-US" sz="1000">
                          <a:effectLst/>
                        </a:rPr>
                        <a:t>Protección</a:t>
                      </a:r>
                      <a:r>
                        <a:rPr lang="en-US" sz="1000" spc="-100">
                          <a:effectLst/>
                        </a:rPr>
                        <a:t> </a:t>
                      </a:r>
                      <a:r>
                        <a:rPr lang="en-US" sz="1000">
                          <a:effectLst/>
                        </a:rPr>
                        <a:t>total</a:t>
                      </a:r>
                      <a:r>
                        <a:rPr lang="en-US" sz="1000" spc="-100">
                          <a:effectLst/>
                        </a:rPr>
                        <a:t> </a:t>
                      </a:r>
                      <a:r>
                        <a:rPr lang="en-US" sz="1000">
                          <a:effectLst/>
                        </a:rPr>
                        <a:t>del</a:t>
                      </a:r>
                      <a:r>
                        <a:rPr lang="en-US" sz="1000" spc="-100">
                          <a:effectLst/>
                        </a:rPr>
                        <a:t> </a:t>
                      </a:r>
                      <a:r>
                        <a:rPr lang="en-US" sz="1000">
                          <a:effectLst/>
                        </a:rPr>
                        <a:t>rostro.</a:t>
                      </a:r>
                      <a:endParaRPr lang="es-AR" sz="1000">
                        <a:effectLst/>
                      </a:endParaRPr>
                    </a:p>
                    <a:p>
                      <a:pPr marL="46990">
                        <a:spcBef>
                          <a:spcPts val="90"/>
                        </a:spcBef>
                        <a:buNone/>
                      </a:pPr>
                      <a:r>
                        <a:rPr lang="en-US" sz="1000">
                          <a:effectLst/>
                        </a:rPr>
                        <a:t>Fácilmente</a:t>
                      </a:r>
                      <a:r>
                        <a:rPr lang="en-US" sz="1000" spc="-125">
                          <a:effectLst/>
                        </a:rPr>
                        <a:t> </a:t>
                      </a:r>
                      <a:r>
                        <a:rPr lang="en-US" sz="1000">
                          <a:effectLst/>
                        </a:rPr>
                        <a:t>desmontable</a:t>
                      </a:r>
                      <a:r>
                        <a:rPr lang="en-US" sz="1000" spc="-125">
                          <a:effectLst/>
                        </a:rPr>
                        <a:t> </a:t>
                      </a:r>
                      <a:r>
                        <a:rPr lang="en-US" sz="1000">
                          <a:effectLst/>
                        </a:rPr>
                        <a:t>en</a:t>
                      </a:r>
                      <a:r>
                        <a:rPr lang="en-US" sz="1000" spc="-125">
                          <a:effectLst/>
                        </a:rPr>
                        <a:t> </a:t>
                      </a:r>
                      <a:r>
                        <a:rPr lang="en-US" sz="1000">
                          <a:effectLst/>
                        </a:rPr>
                        <a:t>caso</a:t>
                      </a:r>
                      <a:r>
                        <a:rPr lang="en-US" sz="1000" spc="-125">
                          <a:effectLst/>
                        </a:rPr>
                        <a:t> </a:t>
                      </a:r>
                      <a:r>
                        <a:rPr lang="en-US" sz="1000">
                          <a:effectLst/>
                        </a:rPr>
                        <a:t>de</a:t>
                      </a:r>
                      <a:r>
                        <a:rPr lang="en-US" sz="1000" spc="-125">
                          <a:effectLst/>
                        </a:rPr>
                        <a:t> </a:t>
                      </a:r>
                      <a:r>
                        <a:rPr lang="en-US" sz="1000">
                          <a:effectLst/>
                        </a:rPr>
                        <a:t>accidente</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9663239"/>
                  </a:ext>
                </a:extLst>
              </a:tr>
              <a:tr h="723774">
                <a:tc>
                  <a:txBody>
                    <a:bodyPr/>
                    <a:lstStyle/>
                    <a:p>
                      <a:pPr marL="47625">
                        <a:spcBef>
                          <a:spcPts val="215"/>
                        </a:spcBef>
                        <a:buNone/>
                      </a:pPr>
                      <a:r>
                        <a:rPr lang="en-US" sz="1000">
                          <a:effectLst/>
                        </a:rPr>
                        <a:t>Mascarilla</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7625">
                        <a:spcBef>
                          <a:spcPts val="215"/>
                        </a:spcBef>
                        <a:buNone/>
                      </a:pPr>
                      <a:r>
                        <a:rPr lang="en-US" sz="1000">
                          <a:effectLst/>
                        </a:rPr>
                        <a:t>Inhalación de</a:t>
                      </a:r>
                      <a:r>
                        <a:rPr lang="en-US" sz="1000" spc="45">
                          <a:effectLst/>
                        </a:rPr>
                        <a:t> </a:t>
                      </a:r>
                      <a:r>
                        <a:rPr lang="en-US" sz="1000">
                          <a:effectLst/>
                        </a:rPr>
                        <a:t>aerosoles</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990" marR="45720" algn="just">
                        <a:lnSpc>
                          <a:spcPct val="107000"/>
                        </a:lnSpc>
                        <a:spcBef>
                          <a:spcPts val="215"/>
                        </a:spcBef>
                        <a:buNone/>
                      </a:pPr>
                      <a:r>
                        <a:rPr lang="en-US" sz="1000" spc="-15">
                          <a:effectLst/>
                        </a:rPr>
                        <a:t>Varios</a:t>
                      </a:r>
                      <a:r>
                        <a:rPr lang="en-US" sz="1000" spc="-80">
                          <a:effectLst/>
                        </a:rPr>
                        <a:t> </a:t>
                      </a:r>
                      <a:r>
                        <a:rPr lang="en-US" sz="1000">
                          <a:effectLst/>
                        </a:rPr>
                        <a:t>diseños</a:t>
                      </a:r>
                      <a:r>
                        <a:rPr lang="en-US" sz="1000" spc="-80">
                          <a:effectLst/>
                        </a:rPr>
                        <a:t> </a:t>
                      </a:r>
                      <a:r>
                        <a:rPr lang="en-US" sz="1000">
                          <a:effectLst/>
                        </a:rPr>
                        <a:t>disponibles:</a:t>
                      </a:r>
                      <a:r>
                        <a:rPr lang="en-US" sz="1000" spc="-80">
                          <a:effectLst/>
                        </a:rPr>
                        <a:t> </a:t>
                      </a:r>
                      <a:r>
                        <a:rPr lang="en-US" sz="1000">
                          <a:effectLst/>
                        </a:rPr>
                        <a:t>desechables,</a:t>
                      </a:r>
                      <a:r>
                        <a:rPr lang="en-US" sz="1000" spc="-80">
                          <a:effectLst/>
                        </a:rPr>
                        <a:t> </a:t>
                      </a:r>
                      <a:r>
                        <a:rPr lang="en-US" sz="1000">
                          <a:effectLst/>
                        </a:rPr>
                        <a:t>de</a:t>
                      </a:r>
                      <a:r>
                        <a:rPr lang="en-US" sz="1000" spc="-80">
                          <a:effectLst/>
                        </a:rPr>
                        <a:t> </a:t>
                      </a:r>
                      <a:r>
                        <a:rPr lang="en-US" sz="1000">
                          <a:effectLst/>
                        </a:rPr>
                        <a:t>un</a:t>
                      </a:r>
                      <a:r>
                        <a:rPr lang="en-US" sz="1000" spc="-80">
                          <a:effectLst/>
                        </a:rPr>
                        <a:t> </a:t>
                      </a:r>
                      <a:r>
                        <a:rPr lang="en-US" sz="1000">
                          <a:effectLst/>
                        </a:rPr>
                        <a:t>solo uso;</a:t>
                      </a:r>
                      <a:r>
                        <a:rPr lang="en-US" sz="1000" spc="-85">
                          <a:effectLst/>
                        </a:rPr>
                        <a:t> </a:t>
                      </a:r>
                      <a:r>
                        <a:rPr lang="en-US" sz="1000">
                          <a:effectLst/>
                        </a:rPr>
                        <a:t>con</a:t>
                      </a:r>
                      <a:r>
                        <a:rPr lang="en-US" sz="1000" spc="-85">
                          <a:effectLst/>
                        </a:rPr>
                        <a:t> </a:t>
                      </a:r>
                      <a:r>
                        <a:rPr lang="en-US" sz="1000">
                          <a:effectLst/>
                        </a:rPr>
                        <a:t>filtro</a:t>
                      </a:r>
                      <a:r>
                        <a:rPr lang="en-US" sz="1000" spc="-85">
                          <a:effectLst/>
                        </a:rPr>
                        <a:t> </a:t>
                      </a:r>
                      <a:r>
                        <a:rPr lang="en-US" sz="1000">
                          <a:effectLst/>
                        </a:rPr>
                        <a:t>purificador</a:t>
                      </a:r>
                      <a:r>
                        <a:rPr lang="en-US" sz="1000" spc="-85">
                          <a:effectLst/>
                        </a:rPr>
                        <a:t> </a:t>
                      </a:r>
                      <a:r>
                        <a:rPr lang="en-US" sz="1000">
                          <a:effectLst/>
                        </a:rPr>
                        <a:t>de</a:t>
                      </a:r>
                      <a:r>
                        <a:rPr lang="en-US" sz="1000" spc="-85">
                          <a:effectLst/>
                        </a:rPr>
                        <a:t> </a:t>
                      </a:r>
                      <a:r>
                        <a:rPr lang="en-US" sz="1000">
                          <a:effectLst/>
                        </a:rPr>
                        <a:t>aire;</a:t>
                      </a:r>
                      <a:r>
                        <a:rPr lang="en-US" sz="1000" spc="-85">
                          <a:effectLst/>
                        </a:rPr>
                        <a:t> </a:t>
                      </a:r>
                      <a:r>
                        <a:rPr lang="en-US" sz="1000">
                          <a:effectLst/>
                        </a:rPr>
                        <a:t>de</a:t>
                      </a:r>
                      <a:r>
                        <a:rPr lang="en-US" sz="1000" spc="-85">
                          <a:effectLst/>
                        </a:rPr>
                        <a:t> </a:t>
                      </a:r>
                      <a:r>
                        <a:rPr lang="en-US" sz="1000">
                          <a:effectLst/>
                        </a:rPr>
                        <a:t>cara</a:t>
                      </a:r>
                      <a:r>
                        <a:rPr lang="en-US" sz="1000" spc="-85">
                          <a:effectLst/>
                        </a:rPr>
                        <a:t> </a:t>
                      </a:r>
                      <a:r>
                        <a:rPr lang="en-US" sz="1000">
                          <a:effectLst/>
                        </a:rPr>
                        <a:t>entera</a:t>
                      </a:r>
                      <a:r>
                        <a:rPr lang="en-US" sz="1000" spc="-85">
                          <a:effectLst/>
                        </a:rPr>
                        <a:t> </a:t>
                      </a:r>
                      <a:r>
                        <a:rPr lang="en-US" sz="1000">
                          <a:effectLst/>
                        </a:rPr>
                        <a:t>o</a:t>
                      </a:r>
                      <a:r>
                        <a:rPr lang="en-US" sz="1000" spc="-85">
                          <a:effectLst/>
                        </a:rPr>
                        <a:t> </a:t>
                      </a:r>
                      <a:r>
                        <a:rPr lang="en-US" sz="1000">
                          <a:effectLst/>
                        </a:rPr>
                        <a:t>de media</a:t>
                      </a:r>
                      <a:r>
                        <a:rPr lang="en-US" sz="1000" spc="-70">
                          <a:effectLst/>
                        </a:rPr>
                        <a:t> </a:t>
                      </a:r>
                      <a:r>
                        <a:rPr lang="en-US" sz="1000">
                          <a:effectLst/>
                        </a:rPr>
                        <a:t>cara;</a:t>
                      </a:r>
                      <a:r>
                        <a:rPr lang="en-US" sz="1000" spc="-70">
                          <a:effectLst/>
                        </a:rPr>
                        <a:t> </a:t>
                      </a:r>
                      <a:r>
                        <a:rPr lang="en-US" sz="1000">
                          <a:effectLst/>
                        </a:rPr>
                        <a:t>con</a:t>
                      </a:r>
                      <a:r>
                        <a:rPr lang="en-US" sz="1000" spc="-70">
                          <a:effectLst/>
                        </a:rPr>
                        <a:t> </a:t>
                      </a:r>
                      <a:r>
                        <a:rPr lang="en-US" sz="1000">
                          <a:effectLst/>
                        </a:rPr>
                        <a:t>purificadoras</a:t>
                      </a:r>
                      <a:r>
                        <a:rPr lang="en-US" sz="1000" spc="-70">
                          <a:effectLst/>
                        </a:rPr>
                        <a:t> </a:t>
                      </a:r>
                      <a:r>
                        <a:rPr lang="en-US" sz="1000">
                          <a:effectLst/>
                        </a:rPr>
                        <a:t>de</a:t>
                      </a:r>
                      <a:r>
                        <a:rPr lang="en-US" sz="1000" spc="-70">
                          <a:effectLst/>
                        </a:rPr>
                        <a:t> </a:t>
                      </a:r>
                      <a:r>
                        <a:rPr lang="en-US" sz="1000">
                          <a:effectLst/>
                        </a:rPr>
                        <a:t>aire</a:t>
                      </a:r>
                      <a:r>
                        <a:rPr lang="en-US" sz="1000" spc="-70">
                          <a:effectLst/>
                        </a:rPr>
                        <a:t> </a:t>
                      </a:r>
                      <a:r>
                        <a:rPr lang="en-US" sz="1000">
                          <a:effectLst/>
                        </a:rPr>
                        <a:t>eléctricas,</a:t>
                      </a:r>
                      <a:r>
                        <a:rPr lang="en-US" sz="1000" spc="-70">
                          <a:effectLst/>
                        </a:rPr>
                        <a:t> </a:t>
                      </a:r>
                      <a:r>
                        <a:rPr lang="en-US" sz="1000">
                          <a:effectLst/>
                        </a:rPr>
                        <a:t>con suministro</a:t>
                      </a:r>
                      <a:r>
                        <a:rPr lang="en-US" sz="1000" spc="-180">
                          <a:effectLst/>
                        </a:rPr>
                        <a:t> </a:t>
                      </a:r>
                      <a:r>
                        <a:rPr lang="en-US" sz="1000">
                          <a:effectLst/>
                        </a:rPr>
                        <a:t>de</a:t>
                      </a:r>
                      <a:r>
                        <a:rPr lang="en-US" sz="1000" spc="-180">
                          <a:effectLst/>
                        </a:rPr>
                        <a:t> </a:t>
                      </a:r>
                      <a:r>
                        <a:rPr lang="en-US" sz="1000">
                          <a:effectLst/>
                        </a:rPr>
                        <a:t>aire</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40172899"/>
                  </a:ext>
                </a:extLst>
              </a:tr>
              <a:tr h="1227206">
                <a:tc>
                  <a:txBody>
                    <a:bodyPr/>
                    <a:lstStyle/>
                    <a:p>
                      <a:pPr marL="47625">
                        <a:spcBef>
                          <a:spcPts val="215"/>
                        </a:spcBef>
                        <a:buNone/>
                      </a:pPr>
                      <a:r>
                        <a:rPr lang="en-US" sz="1000">
                          <a:effectLst/>
                        </a:rPr>
                        <a:t>Guantes</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7625" marR="331470">
                        <a:lnSpc>
                          <a:spcPct val="107000"/>
                        </a:lnSpc>
                        <a:spcBef>
                          <a:spcPts val="215"/>
                        </a:spcBef>
                        <a:buNone/>
                      </a:pPr>
                      <a:r>
                        <a:rPr lang="en-US" sz="1000">
                          <a:effectLst/>
                        </a:rPr>
                        <a:t>Contacto directo con</a:t>
                      </a:r>
                      <a:r>
                        <a:rPr lang="en-US" sz="1000" spc="-130">
                          <a:effectLst/>
                        </a:rPr>
                        <a:t> </a:t>
                      </a:r>
                      <a:r>
                        <a:rPr lang="en-US" sz="1000">
                          <a:effectLst/>
                        </a:rPr>
                        <a:t>los microorganismos Punciones</a:t>
                      </a:r>
                      <a:r>
                        <a:rPr lang="en-US" sz="1000" spc="-130">
                          <a:effectLst/>
                        </a:rPr>
                        <a:t> </a:t>
                      </a:r>
                      <a:r>
                        <a:rPr lang="en-US" sz="1000">
                          <a:effectLst/>
                        </a:rPr>
                        <a:t>y</a:t>
                      </a:r>
                      <a:r>
                        <a:rPr lang="en-US" sz="1000" spc="-130">
                          <a:effectLst/>
                        </a:rPr>
                        <a:t> </a:t>
                      </a:r>
                      <a:r>
                        <a:rPr lang="en-US" sz="1000">
                          <a:effectLst/>
                        </a:rPr>
                        <a:t>cortes.</a:t>
                      </a:r>
                      <a:endParaRPr lang="es-AR"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46990" marR="45720">
                        <a:lnSpc>
                          <a:spcPct val="107000"/>
                        </a:lnSpc>
                        <a:spcBef>
                          <a:spcPts val="215"/>
                        </a:spcBef>
                        <a:buNone/>
                      </a:pPr>
                      <a:r>
                        <a:rPr lang="en-US" sz="1000" dirty="0" err="1">
                          <a:effectLst/>
                        </a:rPr>
                        <a:t>Desechables</a:t>
                      </a:r>
                      <a:r>
                        <a:rPr lang="en-US" sz="1000" dirty="0">
                          <a:effectLst/>
                        </a:rPr>
                        <a:t> y </a:t>
                      </a:r>
                      <a:r>
                        <a:rPr lang="en-US" sz="1000" dirty="0" err="1">
                          <a:effectLst/>
                        </a:rPr>
                        <a:t>microbiológicamente</a:t>
                      </a:r>
                      <a:r>
                        <a:rPr lang="en-US" sz="1000" dirty="0">
                          <a:effectLst/>
                        </a:rPr>
                        <a:t> </a:t>
                      </a:r>
                      <a:r>
                        <a:rPr lang="en-US" sz="1000" dirty="0" err="1">
                          <a:effectLst/>
                        </a:rPr>
                        <a:t>aprobados</a:t>
                      </a:r>
                      <a:r>
                        <a:rPr lang="en-US" sz="1000" dirty="0">
                          <a:effectLst/>
                        </a:rPr>
                        <a:t>;</a:t>
                      </a:r>
                      <a:r>
                        <a:rPr lang="en-US" sz="1000" spc="-10" dirty="0">
                          <a:effectLst/>
                        </a:rPr>
                        <a:t> </a:t>
                      </a:r>
                      <a:r>
                        <a:rPr lang="en-US" sz="1000" dirty="0">
                          <a:effectLst/>
                        </a:rPr>
                        <a:t>de </a:t>
                      </a:r>
                      <a:r>
                        <a:rPr lang="en-US" sz="1000" dirty="0" err="1">
                          <a:effectLst/>
                        </a:rPr>
                        <a:t>látex</a:t>
                      </a:r>
                      <a:r>
                        <a:rPr lang="en-US" sz="1000" dirty="0">
                          <a:effectLst/>
                        </a:rPr>
                        <a:t>,</a:t>
                      </a:r>
                      <a:r>
                        <a:rPr lang="en-US" sz="1000" spc="-145" dirty="0">
                          <a:effectLst/>
                        </a:rPr>
                        <a:t> </a:t>
                      </a:r>
                      <a:r>
                        <a:rPr lang="en-US" sz="1000" dirty="0" err="1">
                          <a:effectLst/>
                        </a:rPr>
                        <a:t>vinilo</a:t>
                      </a:r>
                      <a:r>
                        <a:rPr lang="en-US" sz="1000" spc="-145" dirty="0">
                          <a:effectLst/>
                        </a:rPr>
                        <a:t> </a:t>
                      </a:r>
                      <a:r>
                        <a:rPr lang="en-US" sz="1000" dirty="0">
                          <a:effectLst/>
                        </a:rPr>
                        <a:t>o</a:t>
                      </a:r>
                      <a:r>
                        <a:rPr lang="en-US" sz="1000" spc="-145" dirty="0">
                          <a:effectLst/>
                        </a:rPr>
                        <a:t> </a:t>
                      </a:r>
                      <a:r>
                        <a:rPr lang="en-US" sz="1000" dirty="0" err="1">
                          <a:effectLst/>
                        </a:rPr>
                        <a:t>nitrilo</a:t>
                      </a:r>
                      <a:endParaRPr lang="es-AR" sz="1000" dirty="0">
                        <a:effectLst/>
                      </a:endParaRPr>
                    </a:p>
                    <a:p>
                      <a:pPr marL="46990">
                        <a:lnSpc>
                          <a:spcPts val="1205"/>
                        </a:lnSpc>
                        <a:buNone/>
                      </a:pPr>
                      <a:r>
                        <a:rPr lang="en-US" sz="1000" dirty="0">
                          <a:effectLst/>
                        </a:rPr>
                        <a:t>De</a:t>
                      </a:r>
                      <a:r>
                        <a:rPr lang="en-US" sz="1000" spc="-30" dirty="0">
                          <a:effectLst/>
                        </a:rPr>
                        <a:t> </a:t>
                      </a:r>
                      <a:r>
                        <a:rPr lang="en-US" sz="1000" dirty="0" err="1">
                          <a:effectLst/>
                        </a:rPr>
                        <a:t>malla</a:t>
                      </a:r>
                      <a:endParaRPr lang="es-A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0725431"/>
                  </a:ext>
                </a:extLst>
              </a:tr>
            </a:tbl>
          </a:graphicData>
        </a:graphic>
      </p:graphicFrame>
    </p:spTree>
    <p:extLst>
      <p:ext uri="{BB962C8B-B14F-4D97-AF65-F5344CB8AC3E}">
        <p14:creationId xmlns:p14="http://schemas.microsoft.com/office/powerpoint/2010/main" val="189594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BD951B-B57E-174E-7AFB-5EDE1806A070}"/>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CABINAS DE SEGURIDAD BIOLOGICA</a:t>
            </a:r>
          </a:p>
        </p:txBody>
      </p:sp>
      <p:pic>
        <p:nvPicPr>
          <p:cNvPr id="4" name="Imagen 3">
            <a:extLst>
              <a:ext uri="{FF2B5EF4-FFF2-40B4-BE49-F238E27FC236}">
                <a16:creationId xmlns:a16="http://schemas.microsoft.com/office/drawing/2014/main" id="{C11DB9D9-5835-DADC-BBDF-3B0405B71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076" y="1966293"/>
            <a:ext cx="8561846" cy="4452160"/>
          </a:xfrm>
          <a:prstGeom prst="rect">
            <a:avLst/>
          </a:prstGeom>
        </p:spPr>
      </p:pic>
    </p:spTree>
    <p:extLst>
      <p:ext uri="{BB962C8B-B14F-4D97-AF65-F5344CB8AC3E}">
        <p14:creationId xmlns:p14="http://schemas.microsoft.com/office/powerpoint/2010/main" val="2110380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número de diapositiva 1">
            <a:extLst>
              <a:ext uri="{FF2B5EF4-FFF2-40B4-BE49-F238E27FC236}">
                <a16:creationId xmlns:a16="http://schemas.microsoft.com/office/drawing/2014/main" id="{26561130-2B72-4DFC-878F-11BD707E4E2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fld id="{07A3D527-66E9-4FAE-BBE0-9569D8429C95}" type="slidenum">
              <a:rPr lang="es-ES" altLang="es-AR" sz="1400">
                <a:latin typeface="Times New Roman" panose="02020603050405020304" pitchFamily="18" charset="0"/>
              </a:rPr>
              <a:pPr>
                <a:spcBef>
                  <a:spcPct val="50000"/>
                </a:spcBef>
                <a:buFontTx/>
                <a:buNone/>
              </a:pPr>
              <a:t>13</a:t>
            </a:fld>
            <a:endParaRPr lang="es-ES" altLang="es-AR" sz="1400">
              <a:latin typeface="Times New Roman" panose="02020603050405020304" pitchFamily="18" charset="0"/>
            </a:endParaRPr>
          </a:p>
        </p:txBody>
      </p:sp>
      <p:sp>
        <p:nvSpPr>
          <p:cNvPr id="27651" name="Elipse 2">
            <a:extLst>
              <a:ext uri="{FF2B5EF4-FFF2-40B4-BE49-F238E27FC236}">
                <a16:creationId xmlns:a16="http://schemas.microsoft.com/office/drawing/2014/main" id="{2CDE36F0-D8B1-44E5-B4A5-617A5F37E84E}"/>
              </a:ext>
            </a:extLst>
          </p:cNvPr>
          <p:cNvSpPr>
            <a:spLocks noChangeArrowheads="1"/>
          </p:cNvSpPr>
          <p:nvPr/>
        </p:nvSpPr>
        <p:spPr bwMode="auto">
          <a:xfrm>
            <a:off x="3556001" y="201613"/>
            <a:ext cx="4219575" cy="914400"/>
          </a:xfrm>
          <a:prstGeom prst="ellipse">
            <a:avLst/>
          </a:prstGeom>
          <a:solidFill>
            <a:schemeClr val="accent1"/>
          </a:solidFill>
          <a:ln w="9525" algn="ctr">
            <a:solidFill>
              <a:schemeClr val="tx1"/>
            </a:solidFill>
            <a:round/>
            <a:headEnd/>
            <a:tailEnd/>
          </a:ln>
          <a:effec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s-AR" altLang="es-AR" sz="2400" dirty="0">
                <a:latin typeface="+mn-lt"/>
              </a:rPr>
              <a:t>Recopilar Información</a:t>
            </a:r>
          </a:p>
        </p:txBody>
      </p:sp>
      <p:sp>
        <p:nvSpPr>
          <p:cNvPr id="27652" name="Elipse 3">
            <a:extLst>
              <a:ext uri="{FF2B5EF4-FFF2-40B4-BE49-F238E27FC236}">
                <a16:creationId xmlns:a16="http://schemas.microsoft.com/office/drawing/2014/main" id="{BDB70744-A03B-47D4-A3C2-7FE10E7A4634}"/>
              </a:ext>
            </a:extLst>
          </p:cNvPr>
          <p:cNvSpPr>
            <a:spLocks noChangeArrowheads="1"/>
          </p:cNvSpPr>
          <p:nvPr/>
        </p:nvSpPr>
        <p:spPr bwMode="auto">
          <a:xfrm>
            <a:off x="6888163" y="2349500"/>
            <a:ext cx="3598862" cy="914400"/>
          </a:xfrm>
          <a:prstGeom prst="ellipse">
            <a:avLst/>
          </a:prstGeom>
          <a:solidFill>
            <a:schemeClr val="accent1"/>
          </a:solidFill>
          <a:ln w="9525" algn="ctr">
            <a:solidFill>
              <a:schemeClr val="tx1"/>
            </a:solidFill>
            <a:round/>
            <a:headEnd/>
            <a:tailEnd/>
          </a:ln>
          <a:effec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s-AR" altLang="es-AR" sz="2400" dirty="0">
                <a:latin typeface="+mn-lt"/>
              </a:rPr>
              <a:t>Evaluar los Riesgos</a:t>
            </a:r>
          </a:p>
        </p:txBody>
      </p:sp>
      <p:sp>
        <p:nvSpPr>
          <p:cNvPr id="27653" name="Elipse 4">
            <a:extLst>
              <a:ext uri="{FF2B5EF4-FFF2-40B4-BE49-F238E27FC236}">
                <a16:creationId xmlns:a16="http://schemas.microsoft.com/office/drawing/2014/main" id="{0E9FA0BE-E0F7-4BC6-B710-96FA734A3D3F}"/>
              </a:ext>
            </a:extLst>
          </p:cNvPr>
          <p:cNvSpPr>
            <a:spLocks noChangeArrowheads="1"/>
          </p:cNvSpPr>
          <p:nvPr/>
        </p:nvSpPr>
        <p:spPr bwMode="auto">
          <a:xfrm>
            <a:off x="2063751" y="1941514"/>
            <a:ext cx="4238625" cy="1728787"/>
          </a:xfrm>
          <a:prstGeom prst="ellipse">
            <a:avLst/>
          </a:prstGeom>
          <a:solidFill>
            <a:schemeClr val="accent1"/>
          </a:solidFill>
          <a:ln w="9525" algn="ctr">
            <a:solidFill>
              <a:schemeClr val="tx1"/>
            </a:solidFill>
            <a:round/>
            <a:headEnd/>
            <a:tailEnd/>
          </a:ln>
          <a:effec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s-ES" altLang="es-AR" sz="2400" dirty="0">
                <a:latin typeface="+mn-lt"/>
              </a:rPr>
              <a:t>Revisar los riesgos y </a:t>
            </a:r>
          </a:p>
          <a:p>
            <a:pPr eaLnBrk="1" hangingPunct="1">
              <a:spcBef>
                <a:spcPct val="0"/>
              </a:spcBef>
              <a:buFontTx/>
              <a:buNone/>
              <a:defRPr/>
            </a:pPr>
            <a:r>
              <a:rPr lang="es-ES" altLang="es-AR" sz="2400" dirty="0">
                <a:latin typeface="+mn-lt"/>
              </a:rPr>
              <a:t>las medidas de control </a:t>
            </a:r>
          </a:p>
          <a:p>
            <a:pPr eaLnBrk="1" hangingPunct="1">
              <a:spcBef>
                <a:spcPct val="0"/>
              </a:spcBef>
              <a:buFontTx/>
              <a:buNone/>
              <a:defRPr/>
            </a:pPr>
            <a:r>
              <a:rPr lang="es-ES" altLang="es-AR" sz="2400" dirty="0">
                <a:latin typeface="+mn-lt"/>
              </a:rPr>
              <a:t>del riesgo</a:t>
            </a:r>
          </a:p>
        </p:txBody>
      </p:sp>
      <p:sp>
        <p:nvSpPr>
          <p:cNvPr id="27654" name="Elipse 5">
            <a:extLst>
              <a:ext uri="{FF2B5EF4-FFF2-40B4-BE49-F238E27FC236}">
                <a16:creationId xmlns:a16="http://schemas.microsoft.com/office/drawing/2014/main" id="{A126841E-942A-4C46-86A3-F2A77141E02E}"/>
              </a:ext>
            </a:extLst>
          </p:cNvPr>
          <p:cNvSpPr>
            <a:spLocks noChangeArrowheads="1"/>
          </p:cNvSpPr>
          <p:nvPr/>
        </p:nvSpPr>
        <p:spPr bwMode="auto">
          <a:xfrm>
            <a:off x="1992313" y="4652964"/>
            <a:ext cx="3598862" cy="1728787"/>
          </a:xfrm>
          <a:prstGeom prst="ellipse">
            <a:avLst/>
          </a:prstGeom>
          <a:solidFill>
            <a:schemeClr val="accent1"/>
          </a:solidFill>
          <a:ln w="9525" algn="ctr">
            <a:solidFill>
              <a:schemeClr val="tx1"/>
            </a:solidFill>
            <a:round/>
            <a:headEnd/>
            <a:tailEnd/>
          </a:ln>
          <a:effec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s-ES" altLang="es-AR" sz="2400" dirty="0">
                <a:latin typeface="+mn-lt"/>
              </a:rPr>
              <a:t>Seleccionar y aplicar</a:t>
            </a:r>
          </a:p>
          <a:p>
            <a:pPr eaLnBrk="1" hangingPunct="1">
              <a:spcBef>
                <a:spcPct val="0"/>
              </a:spcBef>
              <a:buFontTx/>
              <a:buNone/>
              <a:defRPr/>
            </a:pPr>
            <a:r>
              <a:rPr lang="es-ES" altLang="es-AR" sz="2400" dirty="0">
                <a:latin typeface="+mn-lt"/>
              </a:rPr>
              <a:t>medidas de control</a:t>
            </a:r>
          </a:p>
          <a:p>
            <a:pPr eaLnBrk="1" hangingPunct="1">
              <a:spcBef>
                <a:spcPct val="0"/>
              </a:spcBef>
              <a:buFontTx/>
              <a:buNone/>
              <a:defRPr/>
            </a:pPr>
            <a:r>
              <a:rPr lang="es-ES" altLang="es-AR" sz="2400" dirty="0">
                <a:latin typeface="+mn-lt"/>
              </a:rPr>
              <a:t>del riesgo</a:t>
            </a:r>
          </a:p>
        </p:txBody>
      </p:sp>
      <p:sp>
        <p:nvSpPr>
          <p:cNvPr id="27655" name="Elipse 6">
            <a:extLst>
              <a:ext uri="{FF2B5EF4-FFF2-40B4-BE49-F238E27FC236}">
                <a16:creationId xmlns:a16="http://schemas.microsoft.com/office/drawing/2014/main" id="{B02D98F2-66FD-4A3A-A368-8B4950DCFE8E}"/>
              </a:ext>
            </a:extLst>
          </p:cNvPr>
          <p:cNvSpPr>
            <a:spLocks noChangeArrowheads="1"/>
          </p:cNvSpPr>
          <p:nvPr/>
        </p:nvSpPr>
        <p:spPr bwMode="auto">
          <a:xfrm>
            <a:off x="6483351" y="4652963"/>
            <a:ext cx="4003675" cy="1274762"/>
          </a:xfrm>
          <a:prstGeom prst="ellipse">
            <a:avLst/>
          </a:prstGeom>
          <a:solidFill>
            <a:schemeClr val="accent1"/>
          </a:solidFill>
          <a:ln w="9525" algn="ctr">
            <a:solidFill>
              <a:schemeClr val="tx1"/>
            </a:solidFill>
            <a:round/>
            <a:headEnd/>
            <a:tailEnd/>
          </a:ln>
          <a:effec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s-ES" altLang="es-AR" sz="2400" dirty="0">
                <a:latin typeface="+mn-lt"/>
              </a:rPr>
              <a:t>Elaborar una estrategia</a:t>
            </a:r>
          </a:p>
          <a:p>
            <a:pPr eaLnBrk="1" hangingPunct="1">
              <a:spcBef>
                <a:spcPct val="0"/>
              </a:spcBef>
              <a:buFontTx/>
              <a:buNone/>
              <a:defRPr/>
            </a:pPr>
            <a:r>
              <a:rPr lang="es-ES" altLang="es-AR" sz="2400" dirty="0">
                <a:latin typeface="+mn-lt"/>
              </a:rPr>
              <a:t>de control del riesgo</a:t>
            </a:r>
          </a:p>
        </p:txBody>
      </p:sp>
      <p:sp>
        <p:nvSpPr>
          <p:cNvPr id="29704" name="Flecha: hacia arriba 14">
            <a:extLst>
              <a:ext uri="{FF2B5EF4-FFF2-40B4-BE49-F238E27FC236}">
                <a16:creationId xmlns:a16="http://schemas.microsoft.com/office/drawing/2014/main" id="{56BCFF9F-2165-4941-A995-E609921FB389}"/>
              </a:ext>
            </a:extLst>
          </p:cNvPr>
          <p:cNvSpPr>
            <a:spLocks noChangeArrowheads="1"/>
          </p:cNvSpPr>
          <p:nvPr/>
        </p:nvSpPr>
        <p:spPr bwMode="auto">
          <a:xfrm>
            <a:off x="3549650" y="3789363"/>
            <a:ext cx="484188" cy="658812"/>
          </a:xfrm>
          <a:prstGeom prst="upArrow">
            <a:avLst>
              <a:gd name="adj1" fmla="val 50000"/>
              <a:gd name="adj2" fmla="val 5008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400">
              <a:latin typeface="Times New Roman" panose="02020603050405020304" pitchFamily="18" charset="0"/>
            </a:endParaRPr>
          </a:p>
        </p:txBody>
      </p:sp>
      <p:sp>
        <p:nvSpPr>
          <p:cNvPr id="29705" name="Flecha: hacia abajo 15">
            <a:extLst>
              <a:ext uri="{FF2B5EF4-FFF2-40B4-BE49-F238E27FC236}">
                <a16:creationId xmlns:a16="http://schemas.microsoft.com/office/drawing/2014/main" id="{CFC42874-7BE8-4E3E-9B3C-76E84083937A}"/>
              </a:ext>
            </a:extLst>
          </p:cNvPr>
          <p:cNvSpPr>
            <a:spLocks noChangeArrowheads="1"/>
          </p:cNvSpPr>
          <p:nvPr/>
        </p:nvSpPr>
        <p:spPr bwMode="auto">
          <a:xfrm>
            <a:off x="8183564" y="3505200"/>
            <a:ext cx="485775" cy="979488"/>
          </a:xfrm>
          <a:prstGeom prst="downArrow">
            <a:avLst>
              <a:gd name="adj1" fmla="val 50000"/>
              <a:gd name="adj2" fmla="val 4994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400">
              <a:latin typeface="Times New Roman" panose="02020603050405020304" pitchFamily="18" charset="0"/>
            </a:endParaRPr>
          </a:p>
        </p:txBody>
      </p:sp>
      <p:sp>
        <p:nvSpPr>
          <p:cNvPr id="29706" name="Flecha: hacia abajo 16">
            <a:extLst>
              <a:ext uri="{FF2B5EF4-FFF2-40B4-BE49-F238E27FC236}">
                <a16:creationId xmlns:a16="http://schemas.microsoft.com/office/drawing/2014/main" id="{788004C8-0005-4193-B5FF-F8DEAE521B6D}"/>
              </a:ext>
            </a:extLst>
          </p:cNvPr>
          <p:cNvSpPr>
            <a:spLocks noChangeArrowheads="1"/>
          </p:cNvSpPr>
          <p:nvPr/>
        </p:nvSpPr>
        <p:spPr bwMode="auto">
          <a:xfrm>
            <a:off x="7051675" y="1174751"/>
            <a:ext cx="484188" cy="1065213"/>
          </a:xfrm>
          <a:prstGeom prst="downArrow">
            <a:avLst>
              <a:gd name="adj1" fmla="val 50000"/>
              <a:gd name="adj2" fmla="val 349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400">
              <a:latin typeface="Times New Roman" panose="02020603050405020304" pitchFamily="18" charset="0"/>
            </a:endParaRPr>
          </a:p>
        </p:txBody>
      </p:sp>
      <p:sp>
        <p:nvSpPr>
          <p:cNvPr id="29707" name="Flecha: hacia arriba 18">
            <a:extLst>
              <a:ext uri="{FF2B5EF4-FFF2-40B4-BE49-F238E27FC236}">
                <a16:creationId xmlns:a16="http://schemas.microsoft.com/office/drawing/2014/main" id="{BD08D93F-CBC2-45AB-ADEF-9CB0412CB64D}"/>
              </a:ext>
            </a:extLst>
          </p:cNvPr>
          <p:cNvSpPr>
            <a:spLocks noChangeArrowheads="1"/>
          </p:cNvSpPr>
          <p:nvPr/>
        </p:nvSpPr>
        <p:spPr bwMode="auto">
          <a:xfrm>
            <a:off x="3808414" y="1071563"/>
            <a:ext cx="484187" cy="768350"/>
          </a:xfrm>
          <a:prstGeom prst="upArrow">
            <a:avLst>
              <a:gd name="adj1" fmla="val 50000"/>
              <a:gd name="adj2" fmla="val 5014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400">
              <a:latin typeface="Times New Roman" panose="02020603050405020304" pitchFamily="18" charset="0"/>
            </a:endParaRPr>
          </a:p>
        </p:txBody>
      </p:sp>
      <p:sp>
        <p:nvSpPr>
          <p:cNvPr id="29708" name="CuadroTexto 19">
            <a:extLst>
              <a:ext uri="{FF2B5EF4-FFF2-40B4-BE49-F238E27FC236}">
                <a16:creationId xmlns:a16="http://schemas.microsoft.com/office/drawing/2014/main" id="{7624144E-EC7E-41A9-8F18-195996FB1D97}"/>
              </a:ext>
            </a:extLst>
          </p:cNvPr>
          <p:cNvSpPr txBox="1">
            <a:spLocks noChangeArrowheads="1"/>
          </p:cNvSpPr>
          <p:nvPr/>
        </p:nvSpPr>
        <p:spPr bwMode="auto">
          <a:xfrm>
            <a:off x="7989888" y="385764"/>
            <a:ext cx="2305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s-ES" altLang="es-AR" sz="1800" b="1">
                <a:solidFill>
                  <a:srgbClr val="F8F8F8"/>
                </a:solidFill>
                <a:latin typeface="SofiaPro-Bold"/>
              </a:rPr>
              <a:t>OMS MANUAL DE BIOSEGURIDAD EN EL </a:t>
            </a:r>
            <a:r>
              <a:rPr lang="es-AR" altLang="es-AR" sz="1800" b="1">
                <a:solidFill>
                  <a:srgbClr val="F8F8F8"/>
                </a:solidFill>
                <a:latin typeface="SofiaPro-Bold"/>
              </a:rPr>
              <a:t>LABORATORIO 4ª ED.</a:t>
            </a:r>
            <a:endParaRPr lang="es-AR" altLang="es-AR" sz="2400">
              <a:solidFill>
                <a:srgbClr val="F8F8F8"/>
              </a:solidFill>
              <a:latin typeface="Times New Roman" panose="02020603050405020304" pitchFamily="18" charset="0"/>
            </a:endParaRPr>
          </a:p>
        </p:txBody>
      </p:sp>
      <p:sp>
        <p:nvSpPr>
          <p:cNvPr id="29709" name="Flecha: hacia la izquierda 1">
            <a:extLst>
              <a:ext uri="{FF2B5EF4-FFF2-40B4-BE49-F238E27FC236}">
                <a16:creationId xmlns:a16="http://schemas.microsoft.com/office/drawing/2014/main" id="{DFAF0E4F-313C-4C14-9FC2-7A7F7C034E85}"/>
              </a:ext>
            </a:extLst>
          </p:cNvPr>
          <p:cNvSpPr>
            <a:spLocks noChangeArrowheads="1"/>
          </p:cNvSpPr>
          <p:nvPr/>
        </p:nvSpPr>
        <p:spPr bwMode="auto">
          <a:xfrm>
            <a:off x="5656264" y="5064125"/>
            <a:ext cx="655637" cy="484188"/>
          </a:xfrm>
          <a:prstGeom prst="leftArrow">
            <a:avLst>
              <a:gd name="adj1" fmla="val 50000"/>
              <a:gd name="adj2" fmla="val 50008"/>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400">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Marcador de contenido 6">
            <a:extLst>
              <a:ext uri="{FF2B5EF4-FFF2-40B4-BE49-F238E27FC236}">
                <a16:creationId xmlns:a16="http://schemas.microsoft.com/office/drawing/2014/main" id="{3F6C308F-7945-85B9-AD18-307AC481CAD1}"/>
              </a:ext>
            </a:extLst>
          </p:cNvPr>
          <p:cNvPicPr>
            <a:picLocks noGrp="1" noChangeAspect="1"/>
          </p:cNvPicPr>
          <p:nvPr>
            <p:ph idx="4294967295"/>
          </p:nvPr>
        </p:nvPicPr>
        <p:blipFill>
          <a:blip r:embed="rId2"/>
          <a:stretch>
            <a:fillRect/>
          </a:stretch>
        </p:blipFill>
        <p:spPr>
          <a:xfrm>
            <a:off x="1925053" y="457200"/>
            <a:ext cx="8341894" cy="5943600"/>
          </a:xfrm>
          <a:prstGeom prst="rect">
            <a:avLst/>
          </a:prstGeom>
        </p:spPr>
      </p:pic>
    </p:spTree>
    <p:extLst>
      <p:ext uri="{BB962C8B-B14F-4D97-AF65-F5344CB8AC3E}">
        <p14:creationId xmlns:p14="http://schemas.microsoft.com/office/powerpoint/2010/main" val="126049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5"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ítulo 3">
            <a:extLst>
              <a:ext uri="{FF2B5EF4-FFF2-40B4-BE49-F238E27FC236}">
                <a16:creationId xmlns:a16="http://schemas.microsoft.com/office/drawing/2014/main" id="{6F23ADF4-B8A7-907F-1856-3D62278F28B8}"/>
              </a:ext>
            </a:extLst>
          </p:cNvPr>
          <p:cNvSpPr>
            <a:spLocks noGrp="1"/>
          </p:cNvSpPr>
          <p:nvPr>
            <p:ph type="title"/>
          </p:nvPr>
        </p:nvSpPr>
        <p:spPr>
          <a:xfrm>
            <a:off x="789708" y="1014574"/>
            <a:ext cx="9725730" cy="2226769"/>
          </a:xfrm>
        </p:spPr>
        <p:txBody>
          <a:bodyPr vert="horz" lIns="91440" tIns="45720" rIns="91440" bIns="45720" rtlCol="0" anchor="ctr">
            <a:normAutofit/>
          </a:bodyPr>
          <a:lstStyle/>
          <a:p>
            <a:r>
              <a:rPr lang="en-US" sz="4800" kern="1200">
                <a:solidFill>
                  <a:schemeClr val="bg1"/>
                </a:solidFill>
                <a:latin typeface="+mj-lt"/>
                <a:ea typeface="+mj-ea"/>
                <a:cs typeface="+mj-cs"/>
              </a:rPr>
              <a:t>Agentes biologicos</a:t>
            </a:r>
          </a:p>
        </p:txBody>
      </p:sp>
      <p:sp>
        <p:nvSpPr>
          <p:cNvPr id="5" name="Marcador de texto 4">
            <a:extLst>
              <a:ext uri="{FF2B5EF4-FFF2-40B4-BE49-F238E27FC236}">
                <a16:creationId xmlns:a16="http://schemas.microsoft.com/office/drawing/2014/main" id="{83815218-B279-D165-4809-9D1215486DE6}"/>
              </a:ext>
            </a:extLst>
          </p:cNvPr>
          <p:cNvSpPr>
            <a:spLocks noGrp="1"/>
          </p:cNvSpPr>
          <p:nvPr>
            <p:ph type="body" idx="1"/>
          </p:nvPr>
        </p:nvSpPr>
        <p:spPr>
          <a:xfrm>
            <a:off x="789708" y="3640633"/>
            <a:ext cx="9725730" cy="2487212"/>
          </a:xfrm>
        </p:spPr>
        <p:txBody>
          <a:bodyPr vert="horz" lIns="91440" tIns="45720" rIns="91440" bIns="45720" rtlCol="0" anchor="ctr">
            <a:normAutofit/>
          </a:bodyPr>
          <a:lstStyle/>
          <a:p>
            <a:r>
              <a:rPr lang="en-US" kern="1200" dirty="0">
                <a:solidFill>
                  <a:schemeClr val="tx2"/>
                </a:solidFill>
                <a:latin typeface="+mn-lt"/>
                <a:ea typeface="+mn-ea"/>
                <a:cs typeface="+mn-cs"/>
              </a:rPr>
              <a:t> </a:t>
            </a:r>
          </a:p>
        </p:txBody>
      </p:sp>
    </p:spTree>
    <p:extLst>
      <p:ext uri="{BB962C8B-B14F-4D97-AF65-F5344CB8AC3E}">
        <p14:creationId xmlns:p14="http://schemas.microsoft.com/office/powerpoint/2010/main" val="126859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A02A0FC-3976-325B-FF99-7A6BA42B8878}"/>
              </a:ext>
            </a:extLst>
          </p:cNvPr>
          <p:cNvSpPr>
            <a:spLocks noGrp="1"/>
          </p:cNvSpPr>
          <p:nvPr>
            <p:ph type="title"/>
          </p:nvPr>
        </p:nvSpPr>
        <p:spPr>
          <a:xfrm>
            <a:off x="1371599" y="294538"/>
            <a:ext cx="9895951" cy="1033669"/>
          </a:xfrm>
        </p:spPr>
        <p:txBody>
          <a:bodyPr>
            <a:normAutofit/>
          </a:bodyPr>
          <a:lstStyle/>
          <a:p>
            <a:r>
              <a:rPr lang="es-ES" sz="3400" b="1" u="sng">
                <a:solidFill>
                  <a:srgbClr val="FFFFFF"/>
                </a:solidFill>
              </a:rPr>
              <a:t>Clasificación de patógenos por grupos de riesgo</a:t>
            </a:r>
            <a:br>
              <a:rPr lang="es-AR" sz="3400">
                <a:solidFill>
                  <a:srgbClr val="FFFFFF"/>
                </a:solidFill>
              </a:rPr>
            </a:br>
            <a:endParaRPr lang="es-AR" sz="3400">
              <a:solidFill>
                <a:srgbClr val="FFFFFF"/>
              </a:solidFill>
            </a:endParaRPr>
          </a:p>
        </p:txBody>
      </p:sp>
      <p:sp>
        <p:nvSpPr>
          <p:cNvPr id="3" name="Marcador de contenido 2">
            <a:extLst>
              <a:ext uri="{FF2B5EF4-FFF2-40B4-BE49-F238E27FC236}">
                <a16:creationId xmlns:a16="http://schemas.microsoft.com/office/drawing/2014/main" id="{8EFE0C2B-4A4A-DD6C-0542-81DB9BC4DE8A}"/>
              </a:ext>
            </a:extLst>
          </p:cNvPr>
          <p:cNvSpPr>
            <a:spLocks noGrp="1"/>
          </p:cNvSpPr>
          <p:nvPr>
            <p:ph idx="1"/>
          </p:nvPr>
        </p:nvSpPr>
        <p:spPr>
          <a:xfrm>
            <a:off x="1371599" y="2318197"/>
            <a:ext cx="9724031" cy="3683358"/>
          </a:xfrm>
        </p:spPr>
        <p:txBody>
          <a:bodyPr anchor="ctr">
            <a:normAutofit/>
          </a:bodyPr>
          <a:lstStyle/>
          <a:p>
            <a:r>
              <a:rPr lang="es-ES" sz="2000" b="1" dirty="0"/>
              <a:t>Agente biológico del grupo 1</a:t>
            </a:r>
            <a:r>
              <a:rPr lang="es-ES" sz="2000" dirty="0"/>
              <a:t>: el que es poco probable que cause una enfermedad en el hombre.</a:t>
            </a:r>
            <a:endParaRPr lang="es-AR" sz="2000" dirty="0"/>
          </a:p>
          <a:p>
            <a:r>
              <a:rPr lang="es-ES" sz="2000" dirty="0"/>
              <a:t> </a:t>
            </a:r>
            <a:r>
              <a:rPr lang="es-ES" sz="2000" b="1" dirty="0"/>
              <a:t>Agente biológico del grupo 2:</a:t>
            </a:r>
            <a:r>
              <a:rPr lang="es-ES" sz="2000" dirty="0"/>
              <a:t> aquél que puede causar una enfermedad en el hombre y suponer un peligro para los trabajadores, siendo poco probable que se propague a la colectividad, y para el que existe generalmente profilaxis o tratamiento eficaz.</a:t>
            </a:r>
            <a:endParaRPr lang="es-AR" sz="2000" dirty="0"/>
          </a:p>
          <a:p>
            <a:r>
              <a:rPr lang="es-ES" sz="2000" b="1" dirty="0"/>
              <a:t> Agente biológico del grupo 3:</a:t>
            </a:r>
            <a:r>
              <a:rPr lang="es-ES" sz="2000" dirty="0"/>
              <a:t> aquél que puede causar una enfermedad grave en el hombre y presenta un serio peligro para los trabajadores, con riesgo de que se propague a la colectividad, existiendo frente a él, generalmente, profilaxis o tratamiento eficaz</a:t>
            </a:r>
            <a:endParaRPr lang="es-AR" sz="2000" dirty="0"/>
          </a:p>
        </p:txBody>
      </p:sp>
    </p:spTree>
    <p:extLst>
      <p:ext uri="{BB962C8B-B14F-4D97-AF65-F5344CB8AC3E}">
        <p14:creationId xmlns:p14="http://schemas.microsoft.com/office/powerpoint/2010/main" val="195774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9BED82-6145-FE5D-2E80-B7F9F9D7319E}"/>
              </a:ext>
            </a:extLst>
          </p:cNvPr>
          <p:cNvSpPr>
            <a:spLocks noGrp="1"/>
          </p:cNvSpPr>
          <p:nvPr>
            <p:ph type="title"/>
          </p:nvPr>
        </p:nvSpPr>
        <p:spPr>
          <a:xfrm>
            <a:off x="1371599" y="294538"/>
            <a:ext cx="9895951" cy="1033669"/>
          </a:xfrm>
        </p:spPr>
        <p:txBody>
          <a:bodyPr>
            <a:normAutofit/>
          </a:bodyPr>
          <a:lstStyle/>
          <a:p>
            <a:r>
              <a:rPr lang="es-ES" sz="3700" b="1" u="sng">
                <a:solidFill>
                  <a:srgbClr val="FFFFFF"/>
                </a:solidFill>
              </a:rPr>
              <a:t>Clasificación de patógenos por grupos de riesgo</a:t>
            </a:r>
            <a:endParaRPr lang="es-AR" sz="3700">
              <a:solidFill>
                <a:srgbClr val="FFFFFF"/>
              </a:solidFill>
            </a:endParaRPr>
          </a:p>
        </p:txBody>
      </p:sp>
      <p:sp>
        <p:nvSpPr>
          <p:cNvPr id="3" name="Marcador de contenido 2">
            <a:extLst>
              <a:ext uri="{FF2B5EF4-FFF2-40B4-BE49-F238E27FC236}">
                <a16:creationId xmlns:a16="http://schemas.microsoft.com/office/drawing/2014/main" id="{F157A0F5-155C-D12D-7DB6-EF2990A59E46}"/>
              </a:ext>
            </a:extLst>
          </p:cNvPr>
          <p:cNvSpPr>
            <a:spLocks noGrp="1"/>
          </p:cNvSpPr>
          <p:nvPr>
            <p:ph idx="1"/>
          </p:nvPr>
        </p:nvSpPr>
        <p:spPr>
          <a:xfrm>
            <a:off x="1371599" y="2318197"/>
            <a:ext cx="9724031" cy="3683358"/>
          </a:xfrm>
        </p:spPr>
        <p:txBody>
          <a:bodyPr anchor="ctr">
            <a:normAutofit/>
          </a:bodyPr>
          <a:lstStyle/>
          <a:p>
            <a:r>
              <a:rPr lang="es-ES" sz="2000"/>
              <a:t> </a:t>
            </a:r>
            <a:r>
              <a:rPr lang="es-ES" sz="2000" b="1"/>
              <a:t>Agente biológico del grupo 4</a:t>
            </a:r>
            <a:r>
              <a:rPr lang="es-ES" sz="2000"/>
              <a:t>: aquél que, causando una enfermedad grave en el hombre, supone un serio peligro para los trabajadores, con muchas probabilidades de que se propague a la colectividad y sin que exista frente a él, generalmente, profilaxis o tratamiento eficaz.</a:t>
            </a:r>
          </a:p>
          <a:p>
            <a:pPr marL="0" indent="0">
              <a:buNone/>
            </a:pPr>
            <a:endParaRPr lang="es-AR" sz="2000"/>
          </a:p>
          <a:p>
            <a:pPr marL="0" indent="0">
              <a:buNone/>
            </a:pPr>
            <a:r>
              <a:rPr lang="es-ES" sz="2000">
                <a:highlight>
                  <a:srgbClr val="FFFF00"/>
                </a:highlight>
              </a:rPr>
              <a:t>Estos niveles de riesgo condicionan las medidas preventivas tanto individuales como colectivas, la manipulación del material biológico, la ubicación del laboratorio, las instalaciones, las medidas de protección, las técnicas de laboratorio, etc</a:t>
            </a:r>
            <a:r>
              <a:rPr lang="es-ES" sz="2000"/>
              <a:t>.</a:t>
            </a:r>
            <a:endParaRPr lang="es-AR" sz="2000"/>
          </a:p>
          <a:p>
            <a:endParaRPr lang="es-AR" sz="2000"/>
          </a:p>
        </p:txBody>
      </p:sp>
    </p:spTree>
    <p:extLst>
      <p:ext uri="{BB962C8B-B14F-4D97-AF65-F5344CB8AC3E}">
        <p14:creationId xmlns:p14="http://schemas.microsoft.com/office/powerpoint/2010/main" val="57462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17F33DCC-ABCC-56BA-F3AC-FE74FD6D278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100" kern="1200">
                <a:solidFill>
                  <a:srgbClr val="FFFFFF"/>
                </a:solidFill>
                <a:latin typeface="+mj-lt"/>
                <a:ea typeface="+mj-ea"/>
                <a:cs typeface="+mj-cs"/>
              </a:rPr>
              <a:t>TRANSMISION OPARENTERAL, CUTANEA Y POR MUCOSAS</a:t>
            </a:r>
          </a:p>
        </p:txBody>
      </p:sp>
      <p:sp>
        <p:nvSpPr>
          <p:cNvPr id="7" name="Marcador de texto 6">
            <a:extLst>
              <a:ext uri="{FF2B5EF4-FFF2-40B4-BE49-F238E27FC236}">
                <a16:creationId xmlns:a16="http://schemas.microsoft.com/office/drawing/2014/main" id="{B80E9367-C17E-25D9-C3B0-A74CED44089E}"/>
              </a:ext>
            </a:extLst>
          </p:cNvPr>
          <p:cNvSpPr>
            <a:spLocks noGrp="1"/>
          </p:cNvSpPr>
          <p:nvPr>
            <p:ph type="body" idx="1"/>
          </p:nvPr>
        </p:nvSpPr>
        <p:spPr>
          <a:xfrm>
            <a:off x="660042" y="806824"/>
            <a:ext cx="2919738" cy="1494117"/>
          </a:xfrm>
        </p:spPr>
        <p:txBody>
          <a:bodyPr vert="horz" lIns="91440" tIns="45720" rIns="91440" bIns="45720" rtlCol="0" anchor="b">
            <a:normAutofit/>
          </a:bodyPr>
          <a:lstStyle/>
          <a:p>
            <a:r>
              <a:rPr lang="en-US" sz="1100" kern="1200">
                <a:solidFill>
                  <a:srgbClr val="FFFFFF"/>
                </a:solidFill>
                <a:latin typeface="+mn-lt"/>
                <a:ea typeface="+mn-ea"/>
                <a:cs typeface="+mn-cs"/>
              </a:rPr>
              <a:t>El VIH representa mayor peligro pero bajo riesgo, por las consecuencias que provoca en el infectado.</a:t>
            </a:r>
          </a:p>
          <a:p>
            <a:r>
              <a:rPr lang="en-US" sz="1100" kern="1200">
                <a:solidFill>
                  <a:srgbClr val="FFFFFF"/>
                </a:solidFill>
                <a:latin typeface="+mn-lt"/>
                <a:ea typeface="+mn-ea"/>
                <a:cs typeface="+mn-cs"/>
              </a:rPr>
              <a:t>El VHB es el más eficiente. El VHC ocupa un lugar inermedio en cuanto a eficacia de transmisión, pero un peligro alto porque produce infecciones clínicamente silentes, crónicas, para las que no existe vacuna.</a:t>
            </a:r>
          </a:p>
        </p:txBody>
      </p:sp>
      <p:pic>
        <p:nvPicPr>
          <p:cNvPr id="5" name="Marcador de contenido 4">
            <a:extLst>
              <a:ext uri="{FF2B5EF4-FFF2-40B4-BE49-F238E27FC236}">
                <a16:creationId xmlns:a16="http://schemas.microsoft.com/office/drawing/2014/main" id="{4ED6B9F8-CF54-E764-34A0-08D279439AC9}"/>
              </a:ext>
            </a:extLst>
          </p:cNvPr>
          <p:cNvPicPr>
            <a:picLocks noGrp="1" noChangeAspect="1"/>
          </p:cNvPicPr>
          <p:nvPr>
            <p:ph idx="4294967295"/>
          </p:nvPr>
        </p:nvPicPr>
        <p:blipFill>
          <a:blip r:embed="rId2"/>
          <a:stretch>
            <a:fillRect/>
          </a:stretch>
        </p:blipFill>
        <p:spPr>
          <a:xfrm>
            <a:off x="4502428" y="1817914"/>
            <a:ext cx="7225748" cy="3668486"/>
          </a:xfrm>
          <a:prstGeom prst="rect">
            <a:avLst/>
          </a:prstGeom>
        </p:spPr>
      </p:pic>
    </p:spTree>
    <p:extLst>
      <p:ext uri="{BB962C8B-B14F-4D97-AF65-F5344CB8AC3E}">
        <p14:creationId xmlns:p14="http://schemas.microsoft.com/office/powerpoint/2010/main" val="1596223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F64DAB0-0D6D-2113-5F95-DA55179681B1}"/>
              </a:ext>
            </a:extLst>
          </p:cNvPr>
          <p:cNvSpPr>
            <a:spLocks noGrp="1"/>
          </p:cNvSpPr>
          <p:nvPr>
            <p:ph type="title"/>
          </p:nvPr>
        </p:nvSpPr>
        <p:spPr>
          <a:xfrm>
            <a:off x="1371599" y="294538"/>
            <a:ext cx="9895951" cy="1033669"/>
          </a:xfrm>
        </p:spPr>
        <p:txBody>
          <a:bodyPr>
            <a:normAutofit/>
          </a:bodyPr>
          <a:lstStyle/>
          <a:p>
            <a:r>
              <a:rPr lang="es-AR" sz="4000">
                <a:solidFill>
                  <a:srgbClr val="FFFFFF"/>
                </a:solidFill>
              </a:rPr>
              <a:t>Peligros relativos a los procedimientos</a:t>
            </a:r>
          </a:p>
        </p:txBody>
      </p:sp>
      <p:sp>
        <p:nvSpPr>
          <p:cNvPr id="3" name="Marcador de contenido 2">
            <a:extLst>
              <a:ext uri="{FF2B5EF4-FFF2-40B4-BE49-F238E27FC236}">
                <a16:creationId xmlns:a16="http://schemas.microsoft.com/office/drawing/2014/main" id="{62FC9DB9-F4E6-FCEF-A606-9CB4C995B676}"/>
              </a:ext>
            </a:extLst>
          </p:cNvPr>
          <p:cNvSpPr>
            <a:spLocks noGrp="1"/>
          </p:cNvSpPr>
          <p:nvPr>
            <p:ph idx="1"/>
          </p:nvPr>
        </p:nvSpPr>
        <p:spPr>
          <a:xfrm>
            <a:off x="1371599" y="2318197"/>
            <a:ext cx="9724031" cy="3683358"/>
          </a:xfrm>
        </p:spPr>
        <p:txBody>
          <a:bodyPr anchor="ctr">
            <a:normAutofit lnSpcReduction="10000"/>
          </a:bodyPr>
          <a:lstStyle/>
          <a:p>
            <a:r>
              <a:rPr lang="en-US" sz="2000" i="1" dirty="0" err="1"/>
              <a:t>Aunque</a:t>
            </a:r>
            <a:r>
              <a:rPr lang="en-US" sz="2000" i="1" dirty="0"/>
              <a:t> </a:t>
            </a:r>
            <a:r>
              <a:rPr lang="en-US" sz="2000" i="1" dirty="0" err="1"/>
              <a:t>en</a:t>
            </a:r>
            <a:r>
              <a:rPr lang="en-US" sz="2000" i="1" dirty="0"/>
              <a:t> la </a:t>
            </a:r>
            <a:r>
              <a:rPr lang="en-US" sz="2000" i="1" dirty="0" err="1"/>
              <a:t>mitad</a:t>
            </a:r>
            <a:r>
              <a:rPr lang="en-US" sz="2000" i="1" dirty="0"/>
              <a:t> de </a:t>
            </a:r>
            <a:r>
              <a:rPr lang="en-US" sz="2000" i="1" dirty="0" err="1"/>
              <a:t>los</a:t>
            </a:r>
            <a:r>
              <a:rPr lang="en-US" sz="2000" i="1" dirty="0"/>
              <a:t> </a:t>
            </a:r>
            <a:r>
              <a:rPr lang="en-US" sz="2000" i="1" dirty="0" err="1"/>
              <a:t>accidentes</a:t>
            </a:r>
            <a:r>
              <a:rPr lang="en-US" sz="2000" i="1" dirty="0"/>
              <a:t> de </a:t>
            </a:r>
            <a:r>
              <a:rPr lang="en-US" sz="2000" i="1" dirty="0" err="1"/>
              <a:t>laboratorio</a:t>
            </a:r>
            <a:r>
              <a:rPr lang="en-US" sz="2000" i="1" dirty="0"/>
              <a:t> no se </a:t>
            </a:r>
            <a:r>
              <a:rPr lang="en-US" sz="2000" i="1" dirty="0" err="1"/>
              <a:t>identifica</a:t>
            </a:r>
            <a:r>
              <a:rPr lang="en-US" sz="2000" i="1" dirty="0"/>
              <a:t> la </a:t>
            </a:r>
            <a:r>
              <a:rPr lang="en-US" sz="2000" i="1" dirty="0" err="1"/>
              <a:t>fuente</a:t>
            </a:r>
            <a:r>
              <a:rPr lang="en-US" sz="2000" i="1" dirty="0"/>
              <a:t>, </a:t>
            </a:r>
            <a:r>
              <a:rPr lang="en-US" sz="2000" i="1" dirty="0" err="1"/>
              <a:t>cuando</a:t>
            </a:r>
            <a:r>
              <a:rPr lang="en-US" sz="2000" i="1" dirty="0"/>
              <a:t> </a:t>
            </a:r>
            <a:r>
              <a:rPr lang="en-US" sz="2000" i="1" dirty="0" err="1"/>
              <a:t>sí</a:t>
            </a:r>
            <a:r>
              <a:rPr lang="en-US" sz="2000" i="1" dirty="0"/>
              <a:t> se </a:t>
            </a:r>
            <a:r>
              <a:rPr lang="en-US" sz="2000" i="1" dirty="0" err="1"/>
              <a:t>hace</a:t>
            </a:r>
            <a:r>
              <a:rPr lang="en-US" sz="2000" i="1" dirty="0"/>
              <a:t>, las </a:t>
            </a:r>
            <a:r>
              <a:rPr lang="en-US" sz="2000" i="1" dirty="0" err="1"/>
              <a:t>rutas</a:t>
            </a:r>
            <a:r>
              <a:rPr lang="en-US" sz="2000" i="1" dirty="0"/>
              <a:t> </a:t>
            </a:r>
            <a:r>
              <a:rPr lang="en-US" sz="2000" i="1" dirty="0" err="1"/>
              <a:t>principales</a:t>
            </a:r>
            <a:r>
              <a:rPr lang="en-US" sz="2000" i="1" dirty="0"/>
              <a:t> son:</a:t>
            </a:r>
          </a:p>
          <a:p>
            <a:r>
              <a:rPr lang="en-US" sz="2000" i="1" dirty="0"/>
              <a:t> </a:t>
            </a:r>
            <a:r>
              <a:rPr lang="en-US" sz="2000" dirty="0"/>
              <a:t>a) </a:t>
            </a:r>
            <a:r>
              <a:rPr lang="en-US" sz="2000" dirty="0" err="1"/>
              <a:t>inoculación</a:t>
            </a:r>
            <a:r>
              <a:rPr lang="en-US" sz="2000" dirty="0"/>
              <a:t> parenteral (</a:t>
            </a:r>
            <a:r>
              <a:rPr lang="en-US" sz="2000" dirty="0" err="1"/>
              <a:t>pinchazos</a:t>
            </a:r>
            <a:r>
              <a:rPr lang="en-US" sz="2000" dirty="0"/>
              <a:t>, cortes), </a:t>
            </a:r>
          </a:p>
          <a:p>
            <a:r>
              <a:rPr lang="en-US" sz="2000" dirty="0"/>
              <a:t>b) </a:t>
            </a:r>
            <a:r>
              <a:rPr lang="en-US" sz="2000" dirty="0" err="1"/>
              <a:t>salpicaduras</a:t>
            </a:r>
            <a:r>
              <a:rPr lang="en-US" sz="2000" dirty="0"/>
              <a:t> y </a:t>
            </a:r>
            <a:r>
              <a:rPr lang="en-US" sz="2000" dirty="0" err="1"/>
              <a:t>derrames</a:t>
            </a:r>
            <a:r>
              <a:rPr lang="en-US" sz="2000" dirty="0"/>
              <a:t> </a:t>
            </a:r>
            <a:r>
              <a:rPr lang="en-US" sz="2000" dirty="0" err="1"/>
              <a:t>sobre</a:t>
            </a:r>
            <a:r>
              <a:rPr lang="en-US" sz="2000" dirty="0"/>
              <a:t> </a:t>
            </a:r>
            <a:r>
              <a:rPr lang="en-US" sz="2000" dirty="0" err="1"/>
              <a:t>piel</a:t>
            </a:r>
            <a:r>
              <a:rPr lang="en-US" sz="2000" dirty="0"/>
              <a:t> y </a:t>
            </a:r>
            <a:r>
              <a:rPr lang="en-US" sz="2000" dirty="0" err="1"/>
              <a:t>mucosas</a:t>
            </a:r>
            <a:r>
              <a:rPr lang="en-US" sz="2000" dirty="0"/>
              <a:t>( </a:t>
            </a:r>
            <a:r>
              <a:rPr lang="es-AR" altLang="es-AR" sz="2000" dirty="0">
                <a:cs typeface="Arial" panose="020B0604020202020204" pitchFamily="34" charset="0"/>
              </a:rPr>
              <a:t>tejido que tapiza boca, fosas nasales y conjuntiva de ojos).</a:t>
            </a:r>
          </a:p>
          <a:p>
            <a:r>
              <a:rPr lang="en-US" sz="2000" dirty="0"/>
              <a:t>c) </a:t>
            </a:r>
            <a:r>
              <a:rPr lang="en-US" sz="2000" dirty="0" err="1"/>
              <a:t>ingestión</a:t>
            </a:r>
            <a:r>
              <a:rPr lang="en-US" sz="2000" dirty="0"/>
              <a:t> accidental (</a:t>
            </a:r>
            <a:r>
              <a:rPr lang="en-US" sz="2000" dirty="0" err="1"/>
              <a:t>pipeteo</a:t>
            </a:r>
            <a:r>
              <a:rPr lang="en-US" sz="2000" dirty="0"/>
              <a:t> irregular, </a:t>
            </a:r>
            <a:r>
              <a:rPr lang="en-US" sz="2000" dirty="0" err="1"/>
              <a:t>fumar</a:t>
            </a:r>
            <a:r>
              <a:rPr lang="en-US" sz="2000" dirty="0"/>
              <a:t> o comer, no </a:t>
            </a:r>
            <a:r>
              <a:rPr lang="en-US" sz="2000" dirty="0" err="1"/>
              <a:t>lavarse</a:t>
            </a:r>
            <a:r>
              <a:rPr lang="en-US" sz="2000" dirty="0"/>
              <a:t> las manos),</a:t>
            </a:r>
          </a:p>
          <a:p>
            <a:r>
              <a:rPr lang="en-US" sz="2000" dirty="0"/>
              <a:t> d) </a:t>
            </a:r>
            <a:r>
              <a:rPr lang="en-US" sz="2000" dirty="0" err="1"/>
              <a:t>mordeduras</a:t>
            </a:r>
            <a:r>
              <a:rPr lang="en-US" sz="2000" dirty="0"/>
              <a:t> y </a:t>
            </a:r>
            <a:r>
              <a:rPr lang="en-US" sz="2000" dirty="0" err="1"/>
              <a:t>arañazos</a:t>
            </a:r>
            <a:r>
              <a:rPr lang="en-US" sz="2000" dirty="0"/>
              <a:t> de </a:t>
            </a:r>
            <a:r>
              <a:rPr lang="en-US" sz="2000" dirty="0" err="1"/>
              <a:t>animales</a:t>
            </a:r>
            <a:r>
              <a:rPr lang="en-US" sz="2000" dirty="0"/>
              <a:t>, y </a:t>
            </a:r>
          </a:p>
          <a:p>
            <a:r>
              <a:rPr lang="en-US" sz="2000" dirty="0"/>
              <a:t>e) </a:t>
            </a:r>
            <a:r>
              <a:rPr lang="en-US" sz="2000" dirty="0" err="1">
                <a:highlight>
                  <a:srgbClr val="FFFF00"/>
                </a:highlight>
              </a:rPr>
              <a:t>inhalación</a:t>
            </a:r>
            <a:r>
              <a:rPr lang="en-US" sz="2000" dirty="0">
                <a:highlight>
                  <a:srgbClr val="FFFF00"/>
                </a:highlight>
              </a:rPr>
              <a:t> de </a:t>
            </a:r>
            <a:r>
              <a:rPr lang="en-US" sz="2000" dirty="0" err="1">
                <a:highlight>
                  <a:srgbClr val="FFFF00"/>
                </a:highlight>
              </a:rPr>
              <a:t>aerosoles</a:t>
            </a:r>
            <a:r>
              <a:rPr lang="en-US" sz="2000" dirty="0">
                <a:highlight>
                  <a:srgbClr val="FFFF00"/>
                </a:highlight>
              </a:rPr>
              <a:t> </a:t>
            </a:r>
            <a:r>
              <a:rPr lang="en-US" sz="2000" dirty="0"/>
              <a:t>Es la mas </a:t>
            </a:r>
            <a:r>
              <a:rPr lang="en-US" sz="2000" dirty="0" err="1"/>
              <a:t>significativa</a:t>
            </a:r>
            <a:r>
              <a:rPr lang="en-US" sz="2000" dirty="0"/>
              <a:t> </a:t>
            </a:r>
            <a:r>
              <a:rPr lang="en-US" sz="2000" dirty="0" err="1"/>
              <a:t>porque</a:t>
            </a:r>
            <a:r>
              <a:rPr lang="en-US" sz="2000" dirty="0"/>
              <a:t> </a:t>
            </a:r>
            <a:r>
              <a:rPr lang="en-US" sz="2000" dirty="0" err="1"/>
              <a:t>estan</a:t>
            </a:r>
            <a:r>
              <a:rPr lang="en-US" sz="2000" dirty="0"/>
              <a:t> </a:t>
            </a:r>
            <a:r>
              <a:rPr lang="en-US" sz="2000" dirty="0" err="1"/>
              <a:t>presentes</a:t>
            </a:r>
            <a:r>
              <a:rPr lang="en-US" sz="2000" dirty="0"/>
              <a:t> </a:t>
            </a:r>
            <a:r>
              <a:rPr lang="en-US" sz="2000" dirty="0" err="1"/>
              <a:t>en</a:t>
            </a:r>
            <a:r>
              <a:rPr lang="en-US" sz="2000" dirty="0"/>
              <a:t> </a:t>
            </a:r>
            <a:r>
              <a:rPr lang="en-US" sz="2000" dirty="0" err="1"/>
              <a:t>todos</a:t>
            </a:r>
            <a:r>
              <a:rPr lang="en-US" sz="2000" dirty="0"/>
              <a:t> </a:t>
            </a:r>
            <a:r>
              <a:rPr lang="en-US" sz="2000" dirty="0" err="1"/>
              <a:t>los</a:t>
            </a:r>
            <a:r>
              <a:rPr lang="en-US" sz="2000" dirty="0"/>
              <a:t> </a:t>
            </a:r>
            <a:r>
              <a:rPr lang="en-US" sz="2000" dirty="0" err="1"/>
              <a:t>procedimientos</a:t>
            </a:r>
            <a:r>
              <a:rPr lang="en-US" sz="2000" dirty="0"/>
              <a:t> y es </a:t>
            </a:r>
            <a:r>
              <a:rPr lang="en-US" sz="2000" dirty="0" err="1"/>
              <a:t>muy</a:t>
            </a:r>
            <a:r>
              <a:rPr lang="en-US" sz="2000" dirty="0"/>
              <a:t> </a:t>
            </a:r>
            <a:r>
              <a:rPr lang="en-US" sz="2000" dirty="0" err="1"/>
              <a:t>dificil</a:t>
            </a:r>
            <a:r>
              <a:rPr lang="en-US" sz="2000" dirty="0"/>
              <a:t> </a:t>
            </a:r>
            <a:r>
              <a:rPr lang="en-US" sz="2000" dirty="0" err="1"/>
              <a:t>su</a:t>
            </a:r>
            <a:r>
              <a:rPr lang="en-US" sz="2000" dirty="0"/>
              <a:t> </a:t>
            </a:r>
            <a:r>
              <a:rPr lang="en-US" sz="2000" dirty="0" err="1"/>
              <a:t>detección</a:t>
            </a:r>
            <a:r>
              <a:rPr lang="en-US" sz="2000" dirty="0"/>
              <a:t>.</a:t>
            </a:r>
          </a:p>
          <a:p>
            <a:r>
              <a:rPr lang="en-US" sz="2000" dirty="0" err="1"/>
              <a:t>Producción</a:t>
            </a:r>
            <a:r>
              <a:rPr lang="en-US" sz="2000" dirty="0"/>
              <a:t> de </a:t>
            </a:r>
            <a:r>
              <a:rPr lang="en-US" sz="2000" dirty="0" err="1"/>
              <a:t>microgotas</a:t>
            </a:r>
            <a:r>
              <a:rPr lang="en-US" sz="2000" dirty="0"/>
              <a:t> o </a:t>
            </a:r>
            <a:r>
              <a:rPr lang="en-US" sz="2000" dirty="0" err="1"/>
              <a:t>goticulas</a:t>
            </a:r>
            <a:r>
              <a:rPr lang="en-US" sz="2000" dirty="0"/>
              <a:t> de mayor </a:t>
            </a:r>
            <a:r>
              <a:rPr lang="en-US" sz="2000" dirty="0" err="1"/>
              <a:t>tamaño</a:t>
            </a:r>
            <a:r>
              <a:rPr lang="en-US" sz="2000" dirty="0"/>
              <a:t> </a:t>
            </a:r>
            <a:r>
              <a:rPr lang="en-US" sz="2000" dirty="0" err="1"/>
              <a:t>que</a:t>
            </a:r>
            <a:r>
              <a:rPr lang="en-US" sz="2000" dirty="0"/>
              <a:t> aerosols </a:t>
            </a:r>
            <a:r>
              <a:rPr lang="en-US" sz="2000" dirty="0" err="1"/>
              <a:t>contaminan</a:t>
            </a:r>
            <a:r>
              <a:rPr lang="en-US" sz="2000" dirty="0"/>
              <a:t> </a:t>
            </a:r>
            <a:r>
              <a:rPr lang="en-US" sz="2000" dirty="0" err="1"/>
              <a:t>los</a:t>
            </a:r>
            <a:r>
              <a:rPr lang="en-US" sz="2000" dirty="0"/>
              <a:t> Guantes y superficies.</a:t>
            </a:r>
            <a:endParaRPr lang="es-AR" sz="2000" dirty="0"/>
          </a:p>
        </p:txBody>
      </p:sp>
    </p:spTree>
    <p:extLst>
      <p:ext uri="{BB962C8B-B14F-4D97-AF65-F5344CB8AC3E}">
        <p14:creationId xmlns:p14="http://schemas.microsoft.com/office/powerpoint/2010/main" val="8629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0189A30-73D5-07C5-5C37-303F16E0FCE7}"/>
              </a:ext>
            </a:extLst>
          </p:cNvPr>
          <p:cNvSpPr>
            <a:spLocks noGrp="1"/>
          </p:cNvSpPr>
          <p:nvPr>
            <p:ph type="title"/>
          </p:nvPr>
        </p:nvSpPr>
        <p:spPr>
          <a:xfrm>
            <a:off x="761803" y="350196"/>
            <a:ext cx="4646904" cy="1624520"/>
          </a:xfrm>
        </p:spPr>
        <p:txBody>
          <a:bodyPr anchor="ctr">
            <a:normAutofit/>
          </a:bodyPr>
          <a:lstStyle/>
          <a:p>
            <a:r>
              <a:rPr lang="es-AR" sz="4000" dirty="0">
                <a:solidFill>
                  <a:schemeClr val="accent3">
                    <a:lumMod val="75000"/>
                  </a:schemeClr>
                </a:solidFill>
              </a:rPr>
              <a:t>MIRADA MICROSCOPICA</a:t>
            </a:r>
          </a:p>
        </p:txBody>
      </p:sp>
      <p:sp>
        <p:nvSpPr>
          <p:cNvPr id="3" name="Marcador de contenido 2">
            <a:extLst>
              <a:ext uri="{FF2B5EF4-FFF2-40B4-BE49-F238E27FC236}">
                <a16:creationId xmlns:a16="http://schemas.microsoft.com/office/drawing/2014/main" id="{4A16366E-C4AC-64B1-501F-2709F4035939}"/>
              </a:ext>
            </a:extLst>
          </p:cNvPr>
          <p:cNvSpPr>
            <a:spLocks noGrp="1"/>
          </p:cNvSpPr>
          <p:nvPr>
            <p:ph idx="1"/>
          </p:nvPr>
        </p:nvSpPr>
        <p:spPr>
          <a:xfrm>
            <a:off x="761802" y="2743200"/>
            <a:ext cx="4646905" cy="3613149"/>
          </a:xfrm>
        </p:spPr>
        <p:txBody>
          <a:bodyPr anchor="ctr">
            <a:normAutofit/>
          </a:bodyPr>
          <a:lstStyle/>
          <a:p>
            <a:pPr marL="0" indent="0">
              <a:buNone/>
            </a:pPr>
            <a:r>
              <a:rPr lang="es-ES" sz="1700" dirty="0"/>
              <a:t>    </a:t>
            </a:r>
            <a:endParaRPr lang="es-AR" sz="1700" dirty="0"/>
          </a:p>
        </p:txBody>
      </p:sp>
      <p:pic>
        <p:nvPicPr>
          <p:cNvPr id="5" name="Picture 4" descr="Persona utilizando un microscopio">
            <a:extLst>
              <a:ext uri="{FF2B5EF4-FFF2-40B4-BE49-F238E27FC236}">
                <a16:creationId xmlns:a16="http://schemas.microsoft.com/office/drawing/2014/main" id="{39C24BC1-64BD-5C8A-22F7-FB0D824E8E1A}"/>
              </a:ext>
            </a:extLst>
          </p:cNvPr>
          <p:cNvPicPr>
            <a:picLocks noChangeAspect="1"/>
          </p:cNvPicPr>
          <p:nvPr/>
        </p:nvPicPr>
        <p:blipFill>
          <a:blip r:embed="rId2"/>
          <a:srcRect l="19672" r="36724" b="1"/>
          <a:stretch>
            <a:fillRect/>
          </a:stretch>
        </p:blipFill>
        <p:spPr>
          <a:xfrm>
            <a:off x="6096000" y="1"/>
            <a:ext cx="6102825" cy="6858000"/>
          </a:xfrm>
          <a:prstGeom prst="rect">
            <a:avLst/>
          </a:prstGeom>
        </p:spPr>
      </p:pic>
      <p:sp>
        <p:nvSpPr>
          <p:cNvPr id="6" name="CuadroTexto 5">
            <a:extLst>
              <a:ext uri="{FF2B5EF4-FFF2-40B4-BE49-F238E27FC236}">
                <a16:creationId xmlns:a16="http://schemas.microsoft.com/office/drawing/2014/main" id="{F94D2190-CCF1-2C1E-1311-1E620E513813}"/>
              </a:ext>
            </a:extLst>
          </p:cNvPr>
          <p:cNvSpPr txBox="1"/>
          <p:nvPr/>
        </p:nvSpPr>
        <p:spPr>
          <a:xfrm rot="10800000" flipV="1">
            <a:off x="282829" y="3144689"/>
            <a:ext cx="4646905" cy="2308324"/>
          </a:xfrm>
          <a:prstGeom prst="rect">
            <a:avLst/>
          </a:prstGeom>
          <a:noFill/>
        </p:spPr>
        <p:txBody>
          <a:bodyPr wrap="square">
            <a:spAutoFit/>
          </a:bodyPr>
          <a:lstStyle/>
          <a:p>
            <a:pPr marL="742950" indent="-742950"/>
            <a:r>
              <a:rPr lang="es-ES" altLang="es-AR" sz="3600" dirty="0">
                <a:solidFill>
                  <a:schemeClr val="tx1"/>
                </a:solidFill>
              </a:rPr>
              <a:t>        Evaluar, QUIENES, DONDE,  CUANDO Y CON QUÉ se pueden accidentar</a:t>
            </a:r>
          </a:p>
        </p:txBody>
      </p:sp>
    </p:spTree>
    <p:extLst>
      <p:ext uri="{BB962C8B-B14F-4D97-AF65-F5344CB8AC3E}">
        <p14:creationId xmlns:p14="http://schemas.microsoft.com/office/powerpoint/2010/main" val="3490189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CF1F9D3-44DD-C1DD-8FFB-478B52E94F4E}"/>
              </a:ext>
            </a:extLst>
          </p:cNvPr>
          <p:cNvSpPr>
            <a:spLocks noGrp="1"/>
          </p:cNvSpPr>
          <p:nvPr>
            <p:ph type="title"/>
          </p:nvPr>
        </p:nvSpPr>
        <p:spPr>
          <a:xfrm>
            <a:off x="1371597" y="348865"/>
            <a:ext cx="10044023" cy="877729"/>
          </a:xfrm>
        </p:spPr>
        <p:txBody>
          <a:bodyPr anchor="ctr">
            <a:normAutofit/>
          </a:bodyPr>
          <a:lstStyle/>
          <a:p>
            <a:r>
              <a:rPr lang="es-AR" sz="2800">
                <a:solidFill>
                  <a:srgbClr val="FFFFFF"/>
                </a:solidFill>
              </a:rPr>
              <a:t>TUBERCULOSIS</a:t>
            </a:r>
            <a:br>
              <a:rPr lang="es-AR" sz="2800">
                <a:solidFill>
                  <a:srgbClr val="FFFFFF"/>
                </a:solidFill>
              </a:rPr>
            </a:br>
            <a:r>
              <a:rPr lang="es-AR" sz="2800">
                <a:solidFill>
                  <a:srgbClr val="FFFFFF"/>
                </a:solidFill>
              </a:rPr>
              <a:t>Ej paradigmatico de transmisión aérea:</a:t>
            </a:r>
          </a:p>
        </p:txBody>
      </p:sp>
      <p:graphicFrame>
        <p:nvGraphicFramePr>
          <p:cNvPr id="6" name="Marcador de contenido 5">
            <a:extLst>
              <a:ext uri="{FF2B5EF4-FFF2-40B4-BE49-F238E27FC236}">
                <a16:creationId xmlns:a16="http://schemas.microsoft.com/office/drawing/2014/main" id="{8C6CB17C-2EBD-0DD8-27FD-2ED0A0B05464}"/>
              </a:ext>
            </a:extLst>
          </p:cNvPr>
          <p:cNvGraphicFramePr>
            <a:graphicFrameLocks noGrp="1"/>
          </p:cNvGraphicFramePr>
          <p:nvPr>
            <p:ph idx="1"/>
            <p:extLst>
              <p:ext uri="{D42A27DB-BD31-4B8C-83A1-F6EECF244321}">
                <p14:modId xmlns:p14="http://schemas.microsoft.com/office/powerpoint/2010/main" val="299068585"/>
              </p:ext>
            </p:extLst>
          </p:nvPr>
        </p:nvGraphicFramePr>
        <p:xfrm>
          <a:off x="732376" y="2112579"/>
          <a:ext cx="10751189" cy="4192809"/>
        </p:xfrm>
        <a:graphic>
          <a:graphicData uri="http://schemas.openxmlformats.org/drawingml/2006/table">
            <a:tbl>
              <a:tblPr firstRow="1" firstCol="1" lastRow="1" lastCol="1" bandRow="1" bandCol="1">
                <a:tableStyleId>{5C22544A-7EE6-4342-B048-85BDC9FD1C3A}</a:tableStyleId>
              </a:tblPr>
              <a:tblGrid>
                <a:gridCol w="3251219">
                  <a:extLst>
                    <a:ext uri="{9D8B030D-6E8A-4147-A177-3AD203B41FA5}">
                      <a16:colId xmlns:a16="http://schemas.microsoft.com/office/drawing/2014/main" val="107927709"/>
                    </a:ext>
                  </a:extLst>
                </a:gridCol>
                <a:gridCol w="7499970">
                  <a:extLst>
                    <a:ext uri="{9D8B030D-6E8A-4147-A177-3AD203B41FA5}">
                      <a16:colId xmlns:a16="http://schemas.microsoft.com/office/drawing/2014/main" val="3713982084"/>
                    </a:ext>
                  </a:extLst>
                </a:gridCol>
              </a:tblGrid>
              <a:tr h="554819">
                <a:tc gridSpan="2">
                  <a:txBody>
                    <a:bodyPr/>
                    <a:lstStyle/>
                    <a:p>
                      <a:pPr>
                        <a:spcBef>
                          <a:spcPts val="10"/>
                        </a:spcBef>
                        <a:buNone/>
                      </a:pPr>
                      <a:r>
                        <a:rPr lang="en-US" sz="1600">
                          <a:effectLst/>
                        </a:rPr>
                        <a:t> </a:t>
                      </a:r>
                      <a:endParaRPr lang="es-AR" sz="1800">
                        <a:effectLst/>
                      </a:endParaRPr>
                    </a:p>
                    <a:p>
                      <a:pPr marL="47625">
                        <a:buNone/>
                      </a:pPr>
                      <a:r>
                        <a:rPr lang="en-US" sz="1700" spc="-25">
                          <a:effectLst/>
                        </a:rPr>
                        <a:t>Tabla </a:t>
                      </a:r>
                      <a:r>
                        <a:rPr lang="en-US" sz="1700">
                          <a:effectLst/>
                        </a:rPr>
                        <a:t>3.</a:t>
                      </a:r>
                      <a:r>
                        <a:rPr lang="en-US" sz="1700" spc="-25">
                          <a:effectLst/>
                        </a:rPr>
                        <a:t> </a:t>
                      </a:r>
                      <a:r>
                        <a:rPr lang="en-US" sz="1700">
                          <a:effectLst/>
                        </a:rPr>
                        <a:t>Guía</a:t>
                      </a:r>
                      <a:r>
                        <a:rPr lang="en-US" sz="1700" spc="-25">
                          <a:effectLst/>
                        </a:rPr>
                        <a:t> </a:t>
                      </a:r>
                      <a:r>
                        <a:rPr lang="en-US" sz="1700">
                          <a:effectLst/>
                        </a:rPr>
                        <a:t>general</a:t>
                      </a:r>
                      <a:r>
                        <a:rPr lang="en-US" sz="1700" spc="-25">
                          <a:effectLst/>
                        </a:rPr>
                        <a:t> </a:t>
                      </a:r>
                      <a:r>
                        <a:rPr lang="en-US" sz="1700">
                          <a:effectLst/>
                        </a:rPr>
                        <a:t>para</a:t>
                      </a:r>
                      <a:r>
                        <a:rPr lang="en-US" sz="1700" spc="-25">
                          <a:effectLst/>
                        </a:rPr>
                        <a:t> </a:t>
                      </a:r>
                      <a:r>
                        <a:rPr lang="en-US" sz="1700">
                          <a:effectLst/>
                        </a:rPr>
                        <a:t>el</a:t>
                      </a:r>
                      <a:r>
                        <a:rPr lang="en-US" sz="1700" spc="-25">
                          <a:effectLst/>
                        </a:rPr>
                        <a:t> </a:t>
                      </a:r>
                      <a:r>
                        <a:rPr lang="en-US" sz="1700">
                          <a:effectLst/>
                        </a:rPr>
                        <a:t>control</a:t>
                      </a:r>
                      <a:r>
                        <a:rPr lang="en-US" sz="1700" spc="-25">
                          <a:effectLst/>
                        </a:rPr>
                        <a:t> </a:t>
                      </a:r>
                      <a:r>
                        <a:rPr lang="en-US" sz="1700">
                          <a:effectLst/>
                        </a:rPr>
                        <a:t>de</a:t>
                      </a:r>
                      <a:r>
                        <a:rPr lang="en-US" sz="1700" spc="-25">
                          <a:effectLst/>
                        </a:rPr>
                        <a:t> </a:t>
                      </a:r>
                      <a:r>
                        <a:rPr lang="en-US" sz="1700">
                          <a:effectLst/>
                        </a:rPr>
                        <a:t>la</a:t>
                      </a:r>
                      <a:r>
                        <a:rPr lang="en-US" sz="1700" spc="-25">
                          <a:effectLst/>
                        </a:rPr>
                        <a:t> </a:t>
                      </a:r>
                      <a:r>
                        <a:rPr lang="en-US" sz="1700">
                          <a:effectLst/>
                        </a:rPr>
                        <a:t>transmisión</a:t>
                      </a:r>
                      <a:r>
                        <a:rPr lang="en-US" sz="1700" spc="-25">
                          <a:effectLst/>
                        </a:rPr>
                        <a:t> </a:t>
                      </a:r>
                      <a:r>
                        <a:rPr lang="en-US" sz="1700">
                          <a:effectLst/>
                        </a:rPr>
                        <a:t>de</a:t>
                      </a:r>
                      <a:r>
                        <a:rPr lang="en-US" sz="1700" spc="-25">
                          <a:effectLst/>
                        </a:rPr>
                        <a:t> </a:t>
                      </a:r>
                      <a:r>
                        <a:rPr lang="en-US" sz="1700">
                          <a:effectLst/>
                        </a:rPr>
                        <a:t>Mycobacterium</a:t>
                      </a:r>
                      <a:r>
                        <a:rPr lang="en-US" sz="1700" spc="-25">
                          <a:effectLst/>
                        </a:rPr>
                        <a:t> </a:t>
                      </a:r>
                      <a:r>
                        <a:rPr lang="en-US" sz="1700">
                          <a:effectLst/>
                        </a:rPr>
                        <a:t>tuberculosis</a:t>
                      </a:r>
                      <a:r>
                        <a:rPr lang="en-US" sz="1700" spc="-25">
                          <a:effectLst/>
                        </a:rPr>
                        <a:t> </a:t>
                      </a:r>
                      <a:r>
                        <a:rPr lang="en-US" sz="1700">
                          <a:effectLst/>
                        </a:rPr>
                        <a:t>en</a:t>
                      </a:r>
                      <a:r>
                        <a:rPr lang="en-US" sz="1700" spc="-25">
                          <a:effectLst/>
                        </a:rPr>
                        <a:t> </a:t>
                      </a:r>
                      <a:r>
                        <a:rPr lang="en-US" sz="1700">
                          <a:effectLst/>
                        </a:rPr>
                        <a:t>el</a:t>
                      </a:r>
                      <a:r>
                        <a:rPr lang="en-US" sz="1700" spc="-25">
                          <a:effectLst/>
                        </a:rPr>
                        <a:t> </a:t>
                      </a:r>
                      <a:r>
                        <a:rPr lang="en-US" sz="1700">
                          <a:effectLst/>
                        </a:rPr>
                        <a:t>laboratorio.</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AR"/>
                    </a:p>
                  </a:txBody>
                  <a:tcPr/>
                </a:tc>
                <a:extLst>
                  <a:ext uri="{0D108BD9-81ED-4DB2-BD59-A6C34878D82A}">
                    <a16:rowId xmlns:a16="http://schemas.microsoft.com/office/drawing/2014/main" val="3965306661"/>
                  </a:ext>
                </a:extLst>
              </a:tr>
              <a:tr h="529485">
                <a:tc>
                  <a:txBody>
                    <a:bodyPr/>
                    <a:lstStyle/>
                    <a:p>
                      <a:pPr>
                        <a:spcBef>
                          <a:spcPts val="50"/>
                        </a:spcBef>
                        <a:buNone/>
                      </a:pPr>
                      <a:r>
                        <a:rPr lang="en-US" sz="1300">
                          <a:effectLst/>
                        </a:rPr>
                        <a:t> </a:t>
                      </a:r>
                      <a:endParaRPr lang="es-AR" sz="1800">
                        <a:effectLst/>
                      </a:endParaRPr>
                    </a:p>
                    <a:p>
                      <a:pPr marL="47625">
                        <a:buNone/>
                      </a:pPr>
                      <a:r>
                        <a:rPr lang="en-US" sz="1700">
                          <a:effectLst/>
                        </a:rPr>
                        <a:t>Manipulación</a:t>
                      </a:r>
                      <a:r>
                        <a:rPr lang="en-US" sz="1700" spc="5">
                          <a:effectLst/>
                        </a:rPr>
                        <a:t> </a:t>
                      </a:r>
                      <a:r>
                        <a:rPr lang="en-US" sz="1700">
                          <a:effectLst/>
                        </a:rPr>
                        <a:t>de</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spcBef>
                          <a:spcPts val="50"/>
                        </a:spcBef>
                        <a:buNone/>
                      </a:pPr>
                      <a:r>
                        <a:rPr lang="en-US" sz="1300">
                          <a:effectLst/>
                        </a:rPr>
                        <a:t> </a:t>
                      </a:r>
                      <a:endParaRPr lang="es-AR" sz="1800">
                        <a:effectLst/>
                      </a:endParaRPr>
                    </a:p>
                    <a:p>
                      <a:pPr marL="47625">
                        <a:buNone/>
                      </a:pPr>
                      <a:r>
                        <a:rPr lang="en-US" sz="1700">
                          <a:effectLst/>
                        </a:rPr>
                        <a:t>Recomendaciones </a:t>
                      </a:r>
                      <a:r>
                        <a:rPr lang="en-US" sz="1700" spc="175">
                          <a:effectLst/>
                        </a:rPr>
                        <a:t> </a:t>
                      </a:r>
                      <a:r>
                        <a:rPr lang="en-US" sz="1700">
                          <a:effectLst/>
                        </a:rPr>
                        <a:t>generales</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74144787"/>
                  </a:ext>
                </a:extLst>
              </a:tr>
              <a:tr h="1124838">
                <a:tc>
                  <a:txBody>
                    <a:bodyPr/>
                    <a:lstStyle/>
                    <a:p>
                      <a:pPr>
                        <a:buNone/>
                      </a:pPr>
                      <a:r>
                        <a:rPr lang="en-US" sz="1700">
                          <a:effectLst/>
                        </a:rPr>
                        <a:t> </a:t>
                      </a:r>
                      <a:endParaRPr lang="es-AR" sz="1800">
                        <a:effectLst/>
                      </a:endParaRPr>
                    </a:p>
                    <a:p>
                      <a:pPr>
                        <a:spcBef>
                          <a:spcPts val="50"/>
                        </a:spcBef>
                        <a:buNone/>
                      </a:pPr>
                      <a:r>
                        <a:rPr lang="en-US" sz="1900">
                          <a:effectLst/>
                        </a:rPr>
                        <a:t> </a:t>
                      </a:r>
                      <a:endParaRPr lang="es-AR" sz="1800">
                        <a:effectLst/>
                      </a:endParaRPr>
                    </a:p>
                    <a:p>
                      <a:pPr marL="47625">
                        <a:buNone/>
                      </a:pPr>
                      <a:r>
                        <a:rPr lang="en-US" sz="1700">
                          <a:effectLst/>
                        </a:rPr>
                        <a:t>Muestras</a:t>
                      </a:r>
                      <a:r>
                        <a:rPr lang="en-US" sz="1700" spc="50">
                          <a:effectLst/>
                        </a:rPr>
                        <a:t> </a:t>
                      </a:r>
                      <a:r>
                        <a:rPr lang="en-US" sz="1700">
                          <a:effectLst/>
                        </a:rPr>
                        <a:t>clínicas</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lvl="0" indent="-342900">
                        <a:spcBef>
                          <a:spcPts val="500"/>
                        </a:spcBef>
                        <a:buClr>
                          <a:srgbClr val="F04E23"/>
                        </a:buClr>
                        <a:buSzPts val="1050"/>
                        <a:buFont typeface="Century Gothic" panose="020B0502020202020204" pitchFamily="34" charset="0"/>
                        <a:buChar char="•"/>
                        <a:tabLst>
                          <a:tab pos="276860" algn="l"/>
                        </a:tabLst>
                      </a:pPr>
                      <a:r>
                        <a:rPr lang="en-US" sz="1700" spc="-30">
                          <a:effectLst/>
                        </a:rPr>
                        <a:t>Todas</a:t>
                      </a:r>
                      <a:r>
                        <a:rPr lang="en-US" sz="1700" spc="-55">
                          <a:effectLst/>
                        </a:rPr>
                        <a:t> </a:t>
                      </a:r>
                      <a:r>
                        <a:rPr lang="en-US" sz="1700">
                          <a:effectLst/>
                        </a:rPr>
                        <a:t>las</a:t>
                      </a:r>
                      <a:r>
                        <a:rPr lang="en-US" sz="1700" spc="-55">
                          <a:effectLst/>
                        </a:rPr>
                        <a:t> </a:t>
                      </a:r>
                      <a:r>
                        <a:rPr lang="en-US" sz="1700">
                          <a:effectLst/>
                        </a:rPr>
                        <a:t>manipulaciones</a:t>
                      </a:r>
                      <a:r>
                        <a:rPr lang="en-US" sz="1700" spc="-55">
                          <a:effectLst/>
                        </a:rPr>
                        <a:t> </a:t>
                      </a:r>
                      <a:r>
                        <a:rPr lang="en-US" sz="1700">
                          <a:effectLst/>
                        </a:rPr>
                        <a:t>en</a:t>
                      </a:r>
                      <a:r>
                        <a:rPr lang="en-US" sz="1700" spc="-55">
                          <a:effectLst/>
                        </a:rPr>
                        <a:t> </a:t>
                      </a:r>
                      <a:r>
                        <a:rPr lang="en-US" sz="1700">
                          <a:effectLst/>
                        </a:rPr>
                        <a:t>cabina</a:t>
                      </a:r>
                      <a:r>
                        <a:rPr lang="en-US" sz="1700" spc="-55">
                          <a:effectLst/>
                        </a:rPr>
                        <a:t> </a:t>
                      </a:r>
                      <a:r>
                        <a:rPr lang="en-US" sz="1700">
                          <a:effectLst/>
                        </a:rPr>
                        <a:t>de</a:t>
                      </a:r>
                      <a:r>
                        <a:rPr lang="en-US" sz="1700" spc="-55">
                          <a:effectLst/>
                        </a:rPr>
                        <a:t> </a:t>
                      </a:r>
                      <a:r>
                        <a:rPr lang="en-US" sz="1700">
                          <a:effectLst/>
                        </a:rPr>
                        <a:t>seguridad</a:t>
                      </a:r>
                      <a:r>
                        <a:rPr lang="en-US" sz="1700" spc="-55">
                          <a:effectLst/>
                        </a:rPr>
                        <a:t> </a:t>
                      </a:r>
                      <a:r>
                        <a:rPr lang="en-US" sz="1700">
                          <a:effectLst/>
                        </a:rPr>
                        <a:t>biológica</a:t>
                      </a:r>
                      <a:r>
                        <a:rPr lang="en-US" sz="1700" spc="-55">
                          <a:effectLst/>
                        </a:rPr>
                        <a:t> </a:t>
                      </a:r>
                      <a:r>
                        <a:rPr lang="en-US" sz="1700">
                          <a:effectLst/>
                        </a:rPr>
                        <a:t>(CSB)</a:t>
                      </a:r>
                      <a:endParaRPr lang="es-AR" sz="1800">
                        <a:effectLst/>
                      </a:endParaRPr>
                    </a:p>
                    <a:p>
                      <a:pPr marL="342900" lvl="0" indent="-342900">
                        <a:spcBef>
                          <a:spcPts val="10"/>
                        </a:spcBef>
                        <a:buClr>
                          <a:srgbClr val="F04E23"/>
                        </a:buClr>
                        <a:buSzPts val="1050"/>
                        <a:buFont typeface="Century Gothic" panose="020B0502020202020204" pitchFamily="34" charset="0"/>
                        <a:buChar char="•"/>
                        <a:tabLst>
                          <a:tab pos="276860" algn="l"/>
                        </a:tabLst>
                      </a:pPr>
                      <a:r>
                        <a:rPr lang="en-US" sz="1700">
                          <a:effectLst/>
                        </a:rPr>
                        <a:t>Centrífugas de seguridad y apertura de cestillos en</a:t>
                      </a:r>
                      <a:r>
                        <a:rPr lang="en-US" sz="1700" spc="-205">
                          <a:effectLst/>
                        </a:rPr>
                        <a:t> </a:t>
                      </a:r>
                      <a:r>
                        <a:rPr lang="en-US" sz="1700">
                          <a:effectLst/>
                        </a:rPr>
                        <a:t>CSB</a:t>
                      </a:r>
                      <a:endParaRPr lang="es-AR" sz="1800">
                        <a:effectLst/>
                      </a:endParaRPr>
                    </a:p>
                    <a:p>
                      <a:pPr marL="342900" lvl="0" indent="-342900">
                        <a:spcBef>
                          <a:spcPts val="10"/>
                        </a:spcBef>
                        <a:buClr>
                          <a:srgbClr val="F04E23"/>
                        </a:buClr>
                        <a:buSzPts val="1050"/>
                        <a:buFont typeface="Century Gothic" panose="020B0502020202020204" pitchFamily="34" charset="0"/>
                        <a:buChar char="•"/>
                        <a:tabLst>
                          <a:tab pos="276860" algn="l"/>
                        </a:tabLst>
                      </a:pPr>
                      <a:r>
                        <a:rPr lang="en-US" sz="1700">
                          <a:effectLst/>
                        </a:rPr>
                        <a:t>Evitar manipulaciones</a:t>
                      </a:r>
                      <a:r>
                        <a:rPr lang="en-US" sz="1700" spc="-20">
                          <a:effectLst/>
                        </a:rPr>
                        <a:t> </a:t>
                      </a:r>
                      <a:r>
                        <a:rPr lang="en-US" sz="1700">
                          <a:effectLst/>
                        </a:rPr>
                        <a:t>bruscas</a:t>
                      </a:r>
                      <a:endParaRPr lang="es-AR" sz="1800">
                        <a:effectLst/>
                      </a:endParaRPr>
                    </a:p>
                    <a:p>
                      <a:pPr marL="342900" lvl="0" indent="-342900">
                        <a:spcBef>
                          <a:spcPts val="10"/>
                        </a:spcBef>
                        <a:buClr>
                          <a:srgbClr val="F04E23"/>
                        </a:buClr>
                        <a:buSzPts val="1050"/>
                        <a:buFont typeface="Century Gothic" panose="020B0502020202020204" pitchFamily="34" charset="0"/>
                        <a:buChar char="•"/>
                        <a:tabLst>
                          <a:tab pos="276860" algn="l"/>
                        </a:tabLst>
                      </a:pPr>
                      <a:r>
                        <a:rPr lang="en-US" sz="1700">
                          <a:effectLst/>
                        </a:rPr>
                        <a:t>Usar equipos de protección individual</a:t>
                      </a:r>
                      <a:r>
                        <a:rPr lang="en-US" sz="1700" spc="-85">
                          <a:effectLst/>
                        </a:rPr>
                        <a:t> </a:t>
                      </a:r>
                      <a:r>
                        <a:rPr lang="en-US" sz="1700">
                          <a:effectLst/>
                        </a:rPr>
                        <a:t>(EPI)</a:t>
                      </a:r>
                      <a:endParaRPr lang="es-AR" sz="1800">
                        <a:effectLst/>
                        <a:latin typeface="Calibri" panose="020F0502020204030204" pitchFamily="34" charset="0"/>
                        <a:ea typeface="Century Gothic" panose="020B0502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872763148"/>
                  </a:ext>
                </a:extLst>
              </a:tr>
              <a:tr h="858829">
                <a:tc>
                  <a:txBody>
                    <a:bodyPr/>
                    <a:lstStyle/>
                    <a:p>
                      <a:pPr>
                        <a:buNone/>
                      </a:pPr>
                      <a:r>
                        <a:rPr lang="en-US" sz="1700">
                          <a:effectLst/>
                        </a:rPr>
                        <a:t> </a:t>
                      </a:r>
                      <a:endParaRPr lang="es-AR" sz="1800">
                        <a:effectLst/>
                      </a:endParaRPr>
                    </a:p>
                    <a:p>
                      <a:pPr marL="47625">
                        <a:spcBef>
                          <a:spcPts val="660"/>
                        </a:spcBef>
                        <a:buNone/>
                      </a:pPr>
                      <a:r>
                        <a:rPr lang="en-US" sz="1700">
                          <a:effectLst/>
                        </a:rPr>
                        <a:t>Cultivos</a:t>
                      </a:r>
                      <a:r>
                        <a:rPr lang="en-US" sz="1700" spc="-120">
                          <a:effectLst/>
                        </a:rPr>
                        <a:t> </a:t>
                      </a:r>
                      <a:r>
                        <a:rPr lang="en-US" sz="1700">
                          <a:effectLst/>
                        </a:rPr>
                        <a:t>en</a:t>
                      </a:r>
                      <a:r>
                        <a:rPr lang="en-US" sz="1700" spc="-120">
                          <a:effectLst/>
                        </a:rPr>
                        <a:t> </a:t>
                      </a:r>
                      <a:r>
                        <a:rPr lang="en-US" sz="1700">
                          <a:effectLst/>
                        </a:rPr>
                        <a:t>medio</a:t>
                      </a:r>
                      <a:r>
                        <a:rPr lang="en-US" sz="1700" spc="-120">
                          <a:effectLst/>
                        </a:rPr>
                        <a:t> </a:t>
                      </a:r>
                      <a:r>
                        <a:rPr lang="en-US" sz="1700">
                          <a:effectLst/>
                        </a:rPr>
                        <a:t>sólido</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lvl="0" indent="-342900">
                        <a:spcBef>
                          <a:spcPts val="440"/>
                        </a:spcBef>
                        <a:buClr>
                          <a:srgbClr val="F04E23"/>
                        </a:buClr>
                        <a:buSzPts val="1050"/>
                        <a:buFont typeface="Century Gothic" panose="020B0502020202020204" pitchFamily="34" charset="0"/>
                        <a:buChar char="•"/>
                        <a:tabLst>
                          <a:tab pos="276860" algn="l"/>
                        </a:tabLst>
                      </a:pPr>
                      <a:r>
                        <a:rPr lang="en-US" sz="1700" spc="-30">
                          <a:effectLst/>
                        </a:rPr>
                        <a:t>Todas </a:t>
                      </a:r>
                      <a:r>
                        <a:rPr lang="en-US" sz="1700">
                          <a:effectLst/>
                        </a:rPr>
                        <a:t>las</a:t>
                      </a:r>
                      <a:r>
                        <a:rPr lang="en-US" sz="1700" spc="20">
                          <a:effectLst/>
                        </a:rPr>
                        <a:t> </a:t>
                      </a:r>
                      <a:r>
                        <a:rPr lang="en-US" sz="1700">
                          <a:effectLst/>
                        </a:rPr>
                        <a:t>anteriores</a:t>
                      </a:r>
                      <a:endParaRPr lang="es-AR" sz="1800">
                        <a:effectLst/>
                      </a:endParaRPr>
                    </a:p>
                    <a:p>
                      <a:pPr marL="342900" lvl="0" indent="-342900">
                        <a:spcBef>
                          <a:spcPts val="10"/>
                        </a:spcBef>
                        <a:buClr>
                          <a:srgbClr val="F04E23"/>
                        </a:buClr>
                        <a:buSzPts val="1050"/>
                        <a:buFont typeface="Century Gothic" panose="020B0502020202020204" pitchFamily="34" charset="0"/>
                        <a:buChar char="•"/>
                        <a:tabLst>
                          <a:tab pos="276860" algn="l"/>
                        </a:tabLst>
                      </a:pPr>
                      <a:r>
                        <a:rPr lang="en-US" sz="1700">
                          <a:effectLst/>
                        </a:rPr>
                        <a:t>Manipulación suave en el trabajo con</a:t>
                      </a:r>
                      <a:r>
                        <a:rPr lang="en-US" sz="1700" spc="-95">
                          <a:effectLst/>
                        </a:rPr>
                        <a:t> </a:t>
                      </a:r>
                      <a:r>
                        <a:rPr lang="en-US" sz="1700">
                          <a:effectLst/>
                        </a:rPr>
                        <a:t>colonias</a:t>
                      </a:r>
                      <a:endParaRPr lang="es-AR" sz="1800">
                        <a:effectLst/>
                      </a:endParaRPr>
                    </a:p>
                    <a:p>
                      <a:pPr marL="342900" lvl="0" indent="-342900">
                        <a:spcBef>
                          <a:spcPts val="10"/>
                        </a:spcBef>
                        <a:buClr>
                          <a:srgbClr val="F04E23"/>
                        </a:buClr>
                        <a:buSzPts val="1050"/>
                        <a:buFont typeface="Century Gothic" panose="020B0502020202020204" pitchFamily="34" charset="0"/>
                        <a:buChar char="•"/>
                        <a:tabLst>
                          <a:tab pos="276860" algn="l"/>
                        </a:tabLst>
                      </a:pPr>
                      <a:r>
                        <a:rPr lang="en-US" sz="1700">
                          <a:effectLst/>
                        </a:rPr>
                        <a:t>Uso de asas desechables o incineradores</a:t>
                      </a:r>
                      <a:r>
                        <a:rPr lang="en-US" sz="1700" spc="-125">
                          <a:effectLst/>
                        </a:rPr>
                        <a:t> </a:t>
                      </a:r>
                      <a:r>
                        <a:rPr lang="en-US" sz="1700">
                          <a:effectLst/>
                        </a:rPr>
                        <a:t>eléctricos</a:t>
                      </a:r>
                      <a:endParaRPr lang="es-AR" sz="1800">
                        <a:effectLst/>
                        <a:latin typeface="Calibri" panose="020F0502020204030204" pitchFamily="34" charset="0"/>
                        <a:ea typeface="Century Gothic" panose="020B0502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971580116"/>
                  </a:ext>
                </a:extLst>
              </a:tr>
              <a:tr h="1124838">
                <a:tc>
                  <a:txBody>
                    <a:bodyPr/>
                    <a:lstStyle/>
                    <a:p>
                      <a:pPr>
                        <a:buNone/>
                      </a:pPr>
                      <a:r>
                        <a:rPr lang="en-US" sz="1700">
                          <a:effectLst/>
                        </a:rPr>
                        <a:t> </a:t>
                      </a:r>
                      <a:endParaRPr lang="es-AR" sz="1800">
                        <a:effectLst/>
                      </a:endParaRPr>
                    </a:p>
                    <a:p>
                      <a:pPr>
                        <a:spcBef>
                          <a:spcPts val="5"/>
                        </a:spcBef>
                        <a:buNone/>
                      </a:pPr>
                      <a:r>
                        <a:rPr lang="en-US" sz="2200">
                          <a:effectLst/>
                        </a:rPr>
                        <a:t> </a:t>
                      </a:r>
                      <a:endParaRPr lang="es-AR" sz="1800">
                        <a:effectLst/>
                      </a:endParaRPr>
                    </a:p>
                    <a:p>
                      <a:pPr marL="47625">
                        <a:buNone/>
                      </a:pPr>
                      <a:r>
                        <a:rPr lang="en-US" sz="1700">
                          <a:effectLst/>
                        </a:rPr>
                        <a:t>Cultivos</a:t>
                      </a:r>
                      <a:r>
                        <a:rPr lang="en-US" sz="1700" spc="-145">
                          <a:effectLst/>
                        </a:rPr>
                        <a:t> </a:t>
                      </a:r>
                      <a:r>
                        <a:rPr lang="en-US" sz="1700">
                          <a:effectLst/>
                        </a:rPr>
                        <a:t>en</a:t>
                      </a:r>
                      <a:r>
                        <a:rPr lang="en-US" sz="1700" spc="-145">
                          <a:effectLst/>
                        </a:rPr>
                        <a:t> </a:t>
                      </a:r>
                      <a:r>
                        <a:rPr lang="en-US" sz="1700">
                          <a:effectLst/>
                        </a:rPr>
                        <a:t>medio</a:t>
                      </a:r>
                      <a:r>
                        <a:rPr lang="en-US" sz="1700" spc="-145">
                          <a:effectLst/>
                        </a:rPr>
                        <a:t> </a:t>
                      </a:r>
                      <a:r>
                        <a:rPr lang="en-US" sz="1700">
                          <a:effectLst/>
                        </a:rPr>
                        <a:t>líquido</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lvl="0" indent="-342900">
                        <a:spcBef>
                          <a:spcPts val="625"/>
                        </a:spcBef>
                        <a:buClr>
                          <a:srgbClr val="F04E23"/>
                        </a:buClr>
                        <a:buSzPts val="1050"/>
                        <a:buFont typeface="Century Gothic" panose="020B0502020202020204" pitchFamily="34" charset="0"/>
                        <a:buChar char="•"/>
                        <a:tabLst>
                          <a:tab pos="276860" algn="l"/>
                        </a:tabLst>
                      </a:pPr>
                      <a:r>
                        <a:rPr lang="en-US" sz="1700" spc="-30">
                          <a:effectLst/>
                        </a:rPr>
                        <a:t>Todas </a:t>
                      </a:r>
                      <a:r>
                        <a:rPr lang="en-US" sz="1700">
                          <a:effectLst/>
                        </a:rPr>
                        <a:t>las</a:t>
                      </a:r>
                      <a:r>
                        <a:rPr lang="en-US" sz="1700" spc="20">
                          <a:effectLst/>
                        </a:rPr>
                        <a:t> </a:t>
                      </a:r>
                      <a:r>
                        <a:rPr lang="en-US" sz="1700">
                          <a:effectLst/>
                        </a:rPr>
                        <a:t>anteriores</a:t>
                      </a:r>
                      <a:endParaRPr lang="es-AR" sz="1800">
                        <a:effectLst/>
                      </a:endParaRPr>
                    </a:p>
                    <a:p>
                      <a:pPr marL="342900" lvl="0" indent="-342900">
                        <a:spcBef>
                          <a:spcPts val="10"/>
                        </a:spcBef>
                        <a:buClr>
                          <a:srgbClr val="F04E23"/>
                        </a:buClr>
                        <a:buSzPts val="1050"/>
                        <a:buFont typeface="Century Gothic" panose="020B0502020202020204" pitchFamily="34" charset="0"/>
                        <a:buChar char="•"/>
                        <a:tabLst>
                          <a:tab pos="276860" algn="l"/>
                        </a:tabLst>
                      </a:pPr>
                      <a:r>
                        <a:rPr lang="en-US" sz="1700">
                          <a:effectLst/>
                        </a:rPr>
                        <a:t>Contenedores cerrados, siempre que sea</a:t>
                      </a:r>
                      <a:r>
                        <a:rPr lang="en-US" sz="1700" spc="-80">
                          <a:effectLst/>
                        </a:rPr>
                        <a:t> </a:t>
                      </a:r>
                      <a:r>
                        <a:rPr lang="en-US" sz="1700">
                          <a:effectLst/>
                        </a:rPr>
                        <a:t>posible</a:t>
                      </a:r>
                      <a:endParaRPr lang="es-AR" sz="1800">
                        <a:effectLst/>
                      </a:endParaRPr>
                    </a:p>
                    <a:p>
                      <a:pPr marL="342900" lvl="0" indent="-342900">
                        <a:spcBef>
                          <a:spcPts val="10"/>
                        </a:spcBef>
                        <a:buClr>
                          <a:srgbClr val="F04E23"/>
                        </a:buClr>
                        <a:buSzPts val="1050"/>
                        <a:buFont typeface="Century Gothic" panose="020B0502020202020204" pitchFamily="34" charset="0"/>
                        <a:buChar char="•"/>
                        <a:tabLst>
                          <a:tab pos="276860" algn="l"/>
                        </a:tabLst>
                      </a:pPr>
                      <a:r>
                        <a:rPr lang="en-US" sz="1700">
                          <a:effectLst/>
                        </a:rPr>
                        <a:t>Presión negativa y protección</a:t>
                      </a:r>
                      <a:r>
                        <a:rPr lang="en-US" sz="1700" spc="-55">
                          <a:effectLst/>
                        </a:rPr>
                        <a:t> </a:t>
                      </a:r>
                      <a:r>
                        <a:rPr lang="en-US" sz="1700">
                          <a:effectLst/>
                        </a:rPr>
                        <a:t>respiratoria</a:t>
                      </a:r>
                      <a:endParaRPr lang="es-AR" sz="1800">
                        <a:effectLst/>
                      </a:endParaRPr>
                    </a:p>
                    <a:p>
                      <a:pPr marL="342900" lvl="0" indent="-342900">
                        <a:spcBef>
                          <a:spcPts val="10"/>
                        </a:spcBef>
                        <a:buClr>
                          <a:srgbClr val="F04E23"/>
                        </a:buClr>
                        <a:buSzPts val="1050"/>
                        <a:buFont typeface="Century Gothic" panose="020B0502020202020204" pitchFamily="34" charset="0"/>
                        <a:buChar char="•"/>
                        <a:tabLst>
                          <a:tab pos="276860" algn="l"/>
                        </a:tabLst>
                      </a:pPr>
                      <a:r>
                        <a:rPr lang="en-US" sz="1700">
                          <a:effectLst/>
                        </a:rPr>
                        <a:t>Dejar reposar tubos agitados/sonicados durante 30</a:t>
                      </a:r>
                      <a:r>
                        <a:rPr lang="en-US" sz="1700" spc="-110">
                          <a:effectLst/>
                        </a:rPr>
                        <a:t> </a:t>
                      </a:r>
                      <a:r>
                        <a:rPr lang="en-US" sz="1700">
                          <a:effectLst/>
                        </a:rPr>
                        <a:t>min</a:t>
                      </a:r>
                      <a:endParaRPr lang="es-AR" sz="1800">
                        <a:effectLst/>
                        <a:latin typeface="Calibri" panose="020F0502020204030204" pitchFamily="34" charset="0"/>
                        <a:ea typeface="Century Gothic" panose="020B0502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440673414"/>
                  </a:ext>
                </a:extLst>
              </a:tr>
            </a:tbl>
          </a:graphicData>
        </a:graphic>
      </p:graphicFrame>
    </p:spTree>
    <p:extLst>
      <p:ext uri="{BB962C8B-B14F-4D97-AF65-F5344CB8AC3E}">
        <p14:creationId xmlns:p14="http://schemas.microsoft.com/office/powerpoint/2010/main" val="371524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D7B8D11-5A12-9E75-A3A4-1350175B4F48}"/>
              </a:ext>
            </a:extLst>
          </p:cNvPr>
          <p:cNvSpPr>
            <a:spLocks noGrp="1"/>
          </p:cNvSpPr>
          <p:nvPr>
            <p:ph type="title"/>
          </p:nvPr>
        </p:nvSpPr>
        <p:spPr>
          <a:xfrm>
            <a:off x="1371599" y="294538"/>
            <a:ext cx="9895951" cy="1033669"/>
          </a:xfrm>
        </p:spPr>
        <p:txBody>
          <a:bodyPr>
            <a:normAutofit/>
          </a:bodyPr>
          <a:lstStyle/>
          <a:p>
            <a:r>
              <a:rPr lang="es-AR" sz="4000">
                <a:solidFill>
                  <a:srgbClr val="FFFFFF"/>
                </a:solidFill>
              </a:rPr>
              <a:t>Peligrosidad del agente infeccioso… ej</a:t>
            </a:r>
          </a:p>
        </p:txBody>
      </p:sp>
      <p:sp>
        <p:nvSpPr>
          <p:cNvPr id="3" name="Marcador de contenido 2">
            <a:extLst>
              <a:ext uri="{FF2B5EF4-FFF2-40B4-BE49-F238E27FC236}">
                <a16:creationId xmlns:a16="http://schemas.microsoft.com/office/drawing/2014/main" id="{904A256F-C271-B446-FA61-62DAED0CEC8E}"/>
              </a:ext>
            </a:extLst>
          </p:cNvPr>
          <p:cNvSpPr>
            <a:spLocks noGrp="1"/>
          </p:cNvSpPr>
          <p:nvPr>
            <p:ph idx="1"/>
          </p:nvPr>
        </p:nvSpPr>
        <p:spPr>
          <a:xfrm>
            <a:off x="1371599" y="2318197"/>
            <a:ext cx="9724031" cy="3683358"/>
          </a:xfrm>
        </p:spPr>
        <p:txBody>
          <a:bodyPr anchor="ctr">
            <a:normAutofit/>
          </a:bodyPr>
          <a:lstStyle/>
          <a:p>
            <a:r>
              <a:rPr lang="es-ES" sz="2000"/>
              <a:t>La Coxiella burnetii causa la </a:t>
            </a:r>
            <a:r>
              <a:rPr lang="es-ES" sz="2000" b="1"/>
              <a:t>fiebre Q</a:t>
            </a:r>
            <a:r>
              <a:rPr lang="es-ES" sz="2000"/>
              <a:t>, transmitiéndose principalmente por vía aérea a través de la inhalación de aerosoles o polvo contaminado con fluidos de animales infectados (ovejas, cabras, vacas). La bacteria es altamente resistente, permitiendo que el polvo contaminado viaje largas distancias por el viento. </a:t>
            </a:r>
          </a:p>
          <a:p>
            <a:r>
              <a:rPr lang="es-ES" sz="2000"/>
              <a:t>Puntos clave sobre la transmisión aérea:</a:t>
            </a:r>
          </a:p>
          <a:p>
            <a:r>
              <a:rPr lang="es-ES" sz="2000"/>
              <a:t>Fuentes de Infección: La bacteria se concentra en altas cantidades en la placenta, líquidos amnióticos, heces, orina y leche de rumiantes infectados.</a:t>
            </a:r>
          </a:p>
          <a:p>
            <a:r>
              <a:rPr lang="es-ES" sz="2000"/>
              <a:t>Mecanismo: La inhalación ocurre al manipular animales, productos derivados (lana, estiércol) o simplemente por la dispersión del polvo contaminado en zonas rurales.</a:t>
            </a:r>
          </a:p>
          <a:p>
            <a:r>
              <a:rPr lang="es-ES" sz="2000"/>
              <a:t>Alta Virulencia: Una dosis infectiva extremadamente baja (incluso una sola bacteria) es suficiente para causar infección en humanos.</a:t>
            </a:r>
            <a:endParaRPr lang="es-AR" sz="2000"/>
          </a:p>
        </p:txBody>
      </p:sp>
    </p:spTree>
    <p:extLst>
      <p:ext uri="{BB962C8B-B14F-4D97-AF65-F5344CB8AC3E}">
        <p14:creationId xmlns:p14="http://schemas.microsoft.com/office/powerpoint/2010/main" val="3975009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01A8A872-62BF-FBE2-6686-5E2FE1BDB4E2}"/>
              </a:ext>
            </a:extLst>
          </p:cNvPr>
          <p:cNvSpPr>
            <a:spLocks noGrp="1"/>
          </p:cNvSpPr>
          <p:nvPr>
            <p:ph type="title"/>
          </p:nvPr>
        </p:nvSpPr>
        <p:spPr>
          <a:xfrm>
            <a:off x="1371599" y="294538"/>
            <a:ext cx="9895951" cy="1033669"/>
          </a:xfrm>
        </p:spPr>
        <p:txBody>
          <a:bodyPr>
            <a:normAutofit/>
          </a:bodyPr>
          <a:lstStyle/>
          <a:p>
            <a:r>
              <a:rPr lang="es-AR" sz="4000">
                <a:solidFill>
                  <a:srgbClr val="FFFFFF"/>
                </a:solidFill>
              </a:rPr>
              <a:t>TOXINAS BIOLOGICAS</a:t>
            </a:r>
          </a:p>
        </p:txBody>
      </p:sp>
      <p:sp>
        <p:nvSpPr>
          <p:cNvPr id="5" name="Marcador de contenido 4">
            <a:extLst>
              <a:ext uri="{FF2B5EF4-FFF2-40B4-BE49-F238E27FC236}">
                <a16:creationId xmlns:a16="http://schemas.microsoft.com/office/drawing/2014/main" id="{292CA868-A0DC-F5F5-8AC0-B7F872199BB1}"/>
              </a:ext>
            </a:extLst>
          </p:cNvPr>
          <p:cNvSpPr>
            <a:spLocks noGrp="1"/>
          </p:cNvSpPr>
          <p:nvPr>
            <p:ph idx="1"/>
          </p:nvPr>
        </p:nvSpPr>
        <p:spPr>
          <a:xfrm>
            <a:off x="1371599" y="2318197"/>
            <a:ext cx="9724031" cy="3683358"/>
          </a:xfrm>
        </p:spPr>
        <p:txBody>
          <a:bodyPr anchor="ctr">
            <a:normAutofit lnSpcReduction="10000"/>
          </a:bodyPr>
          <a:lstStyle/>
          <a:p>
            <a:r>
              <a:rPr lang="es-AR" sz="2000" dirty="0"/>
              <a:t>SON SUSTANCIAS PRODUCIDAS POR EL METABOLISMO O LA DEGRADACION CELULAR DE LOS SERES VIVOS</a:t>
            </a:r>
          </a:p>
          <a:p>
            <a:r>
              <a:rPr lang="en-US" sz="2000" dirty="0"/>
              <a:t>En </a:t>
            </a:r>
            <a:r>
              <a:rPr lang="en-US" sz="2000" dirty="0" err="1"/>
              <a:t>el</a:t>
            </a:r>
            <a:r>
              <a:rPr lang="en-US" sz="2000" dirty="0"/>
              <a:t> </a:t>
            </a:r>
            <a:r>
              <a:rPr lang="en-US" sz="2000" dirty="0" err="1"/>
              <a:t>laboratorio</a:t>
            </a:r>
            <a:r>
              <a:rPr lang="en-US" sz="2000" dirty="0"/>
              <a:t> de </a:t>
            </a:r>
            <a:r>
              <a:rPr lang="en-US" sz="2000" dirty="0" err="1"/>
              <a:t>diagnostico</a:t>
            </a:r>
            <a:r>
              <a:rPr lang="en-US" sz="2000" dirty="0"/>
              <a:t> las principals </a:t>
            </a:r>
            <a:r>
              <a:rPr lang="en-US" sz="2000" dirty="0" err="1"/>
              <a:t>toxinas</a:t>
            </a:r>
            <a:r>
              <a:rPr lang="en-US" sz="2000" dirty="0"/>
              <a:t> </a:t>
            </a:r>
            <a:r>
              <a:rPr lang="en-US" sz="2000" dirty="0" err="1"/>
              <a:t>que</a:t>
            </a:r>
            <a:r>
              <a:rPr lang="en-US" sz="2000" dirty="0"/>
              <a:t> </a:t>
            </a:r>
            <a:r>
              <a:rPr lang="en-US" sz="2000" dirty="0" err="1"/>
              <a:t>pueden</a:t>
            </a:r>
            <a:r>
              <a:rPr lang="en-US" sz="2000" dirty="0"/>
              <a:t> </a:t>
            </a:r>
            <a:r>
              <a:rPr lang="en-US" sz="2000" dirty="0" err="1"/>
              <a:t>representar</a:t>
            </a:r>
            <a:r>
              <a:rPr lang="en-US" sz="2000" dirty="0"/>
              <a:t> un </a:t>
            </a:r>
            <a:r>
              <a:rPr lang="en-US" sz="2000" dirty="0" err="1"/>
              <a:t>peligro</a:t>
            </a:r>
            <a:r>
              <a:rPr lang="en-US" sz="2000" dirty="0"/>
              <a:t> son las </a:t>
            </a:r>
            <a:r>
              <a:rPr lang="en-US" sz="2000" dirty="0" err="1"/>
              <a:t>producidas</a:t>
            </a:r>
            <a:r>
              <a:rPr lang="en-US" sz="2000" dirty="0"/>
              <a:t> </a:t>
            </a:r>
            <a:r>
              <a:rPr lang="en-US" sz="2000" dirty="0" err="1"/>
              <a:t>por</a:t>
            </a:r>
            <a:r>
              <a:rPr lang="en-US" sz="2000" dirty="0"/>
              <a:t> las </a:t>
            </a:r>
            <a:r>
              <a:rPr lang="en-US" sz="2000" dirty="0" err="1"/>
              <a:t>bacterias</a:t>
            </a:r>
            <a:r>
              <a:rPr lang="en-US" sz="2000" dirty="0"/>
              <a:t>. </a:t>
            </a:r>
          </a:p>
          <a:p>
            <a:r>
              <a:rPr lang="en-US" sz="2000" dirty="0"/>
              <a:t>Entre </a:t>
            </a:r>
            <a:r>
              <a:rPr lang="en-US" sz="2000" dirty="0" err="1"/>
              <a:t>ellas</a:t>
            </a:r>
            <a:r>
              <a:rPr lang="en-US" sz="2000" dirty="0"/>
              <a:t> </a:t>
            </a:r>
            <a:r>
              <a:rPr lang="en-US" sz="2000" dirty="0" err="1"/>
              <a:t>destacan</a:t>
            </a:r>
            <a:r>
              <a:rPr lang="en-US" sz="2000" dirty="0"/>
              <a:t> las del </a:t>
            </a:r>
            <a:r>
              <a:rPr lang="en-US" sz="2000" dirty="0" err="1"/>
              <a:t>género</a:t>
            </a:r>
            <a:r>
              <a:rPr lang="en-US" sz="2000" dirty="0"/>
              <a:t> </a:t>
            </a:r>
            <a:r>
              <a:rPr lang="en-US" sz="2000" b="1" dirty="0"/>
              <a:t>Clostridium (C. botulinum, C. tetani y C. perfringens), Escherichia coli </a:t>
            </a:r>
            <a:r>
              <a:rPr lang="en-US" sz="2000" dirty="0"/>
              <a:t>(</a:t>
            </a:r>
            <a:r>
              <a:rPr lang="en-US" sz="2000" dirty="0" err="1"/>
              <a:t>enterotóxico</a:t>
            </a:r>
            <a:r>
              <a:rPr lang="en-US" sz="2000" dirty="0"/>
              <a:t>, </a:t>
            </a:r>
            <a:r>
              <a:rPr lang="en-US" sz="2000" dirty="0" err="1"/>
              <a:t>enterohemorrágico</a:t>
            </a:r>
            <a:r>
              <a:rPr lang="en-US" sz="2000" dirty="0"/>
              <a:t>), </a:t>
            </a:r>
            <a:r>
              <a:rPr lang="en-US" sz="2000" b="1" i="1" dirty="0"/>
              <a:t>Shigella </a:t>
            </a:r>
            <a:r>
              <a:rPr lang="en-US" sz="2000" b="1" dirty="0"/>
              <a:t>spp</a:t>
            </a:r>
            <a:r>
              <a:rPr lang="en-US" sz="2000" b="1" i="1" dirty="0"/>
              <a:t>., Staphylococcus aureus </a:t>
            </a:r>
            <a:r>
              <a:rPr lang="en-US" sz="2000" dirty="0"/>
              <a:t>(</a:t>
            </a:r>
            <a:r>
              <a:rPr lang="en-US" sz="2000" dirty="0" err="1"/>
              <a:t>enterotoxina</a:t>
            </a:r>
            <a:r>
              <a:rPr lang="en-US" sz="2000" dirty="0"/>
              <a:t> y </a:t>
            </a:r>
            <a:r>
              <a:rPr lang="en-US" sz="2000" dirty="0" err="1"/>
              <a:t>otras</a:t>
            </a:r>
            <a:r>
              <a:rPr lang="en-US" sz="2000" dirty="0"/>
              <a:t>).</a:t>
            </a:r>
          </a:p>
          <a:p>
            <a:r>
              <a:rPr lang="en-US" sz="2000" dirty="0" err="1"/>
              <a:t>Otros</a:t>
            </a:r>
            <a:r>
              <a:rPr lang="en-US" sz="2000" dirty="0"/>
              <a:t> </a:t>
            </a:r>
            <a:r>
              <a:rPr lang="en-US" sz="2000" dirty="0" err="1"/>
              <a:t>microorganismos</a:t>
            </a:r>
            <a:r>
              <a:rPr lang="en-US" sz="2000" dirty="0"/>
              <a:t> </a:t>
            </a:r>
            <a:r>
              <a:rPr lang="en-US" sz="2000" dirty="0" err="1"/>
              <a:t>toxigénicos</a:t>
            </a:r>
            <a:r>
              <a:rPr lang="en-US" sz="2000" dirty="0"/>
              <a:t> </a:t>
            </a:r>
            <a:r>
              <a:rPr lang="en-US" sz="2000" dirty="0" err="1"/>
              <a:t>menos</a:t>
            </a:r>
            <a:r>
              <a:rPr lang="en-US" sz="2000" dirty="0"/>
              <a:t> </a:t>
            </a:r>
            <a:r>
              <a:rPr lang="en-US" sz="2000" dirty="0" err="1"/>
              <a:t>habituales</a:t>
            </a:r>
            <a:r>
              <a:rPr lang="en-US" sz="2000" dirty="0"/>
              <a:t> son </a:t>
            </a:r>
            <a:r>
              <a:rPr lang="en-US" sz="2000" i="1" dirty="0"/>
              <a:t>Vibrio cholerae, Pasteurella </a:t>
            </a:r>
            <a:r>
              <a:rPr lang="en-US" sz="2000" dirty="0"/>
              <a:t>spp., </a:t>
            </a:r>
            <a:r>
              <a:rPr lang="en-US" sz="2000" i="1" dirty="0"/>
              <a:t>Bordetella </a:t>
            </a:r>
            <a:r>
              <a:rPr lang="en-US" sz="2000" dirty="0"/>
              <a:t>spp. y </a:t>
            </a:r>
            <a:r>
              <a:rPr lang="en-US" sz="2000" i="1" dirty="0"/>
              <a:t>Yersinia pestis. </a:t>
            </a:r>
          </a:p>
          <a:p>
            <a:r>
              <a:rPr lang="en-US" sz="2000" dirty="0"/>
              <a:t>El </a:t>
            </a:r>
            <a:r>
              <a:rPr lang="en-US" sz="2000" dirty="0" err="1"/>
              <a:t>efecto</a:t>
            </a:r>
            <a:r>
              <a:rPr lang="en-US" sz="2000" dirty="0"/>
              <a:t> </a:t>
            </a:r>
            <a:r>
              <a:rPr lang="en-US" sz="2000" dirty="0" err="1"/>
              <a:t>tóxico</a:t>
            </a:r>
            <a:r>
              <a:rPr lang="en-US" sz="2000" dirty="0"/>
              <a:t> de </a:t>
            </a:r>
            <a:r>
              <a:rPr lang="en-US" sz="2000" b="1" i="1" dirty="0"/>
              <a:t>Bacillus anthracis</a:t>
            </a:r>
            <a:r>
              <a:rPr lang="en-US" sz="2000" dirty="0"/>
              <a:t>, </a:t>
            </a:r>
            <a:r>
              <a:rPr lang="en-US" sz="2000" dirty="0" err="1"/>
              <a:t>ejemplo</a:t>
            </a:r>
            <a:r>
              <a:rPr lang="en-US" sz="2000" dirty="0"/>
              <a:t> </a:t>
            </a:r>
            <a:r>
              <a:rPr lang="en-US" sz="2000" dirty="0" err="1"/>
              <a:t>típico</a:t>
            </a:r>
            <a:r>
              <a:rPr lang="en-US" sz="2000" dirty="0"/>
              <a:t> de </a:t>
            </a:r>
            <a:r>
              <a:rPr lang="en-US" sz="2000" dirty="0" err="1"/>
              <a:t>bioterrorismo</a:t>
            </a:r>
            <a:r>
              <a:rPr lang="en-US" sz="2000" dirty="0"/>
              <a:t>, </a:t>
            </a:r>
            <a:r>
              <a:rPr lang="en-US" sz="2000" dirty="0" err="1"/>
              <a:t>está</a:t>
            </a:r>
            <a:r>
              <a:rPr lang="en-US" sz="2000" dirty="0"/>
              <a:t> </a:t>
            </a:r>
            <a:r>
              <a:rPr lang="en-US" sz="2000" dirty="0" err="1"/>
              <a:t>asociado</a:t>
            </a:r>
            <a:r>
              <a:rPr lang="en-US" sz="2000" dirty="0"/>
              <a:t> a la </a:t>
            </a:r>
            <a:r>
              <a:rPr lang="en-US" sz="2000" dirty="0" err="1"/>
              <a:t>infección</a:t>
            </a:r>
            <a:r>
              <a:rPr lang="en-US" sz="2000" dirty="0"/>
              <a:t> y no a la </a:t>
            </a:r>
            <a:r>
              <a:rPr lang="en-US" sz="2000" dirty="0" err="1"/>
              <a:t>manipulación</a:t>
            </a:r>
            <a:r>
              <a:rPr lang="en-US" sz="2000" dirty="0"/>
              <a:t> </a:t>
            </a:r>
            <a:r>
              <a:rPr lang="en-US" sz="2000" dirty="0" err="1"/>
              <a:t>durante</a:t>
            </a:r>
            <a:r>
              <a:rPr lang="en-US" sz="2000" dirty="0"/>
              <a:t> </a:t>
            </a:r>
            <a:r>
              <a:rPr lang="en-US" sz="2000" dirty="0" err="1"/>
              <a:t>el</a:t>
            </a:r>
            <a:r>
              <a:rPr lang="en-US" sz="2000" dirty="0"/>
              <a:t> </a:t>
            </a:r>
            <a:r>
              <a:rPr lang="en-US" sz="2000" dirty="0" err="1"/>
              <a:t>proceso</a:t>
            </a:r>
            <a:r>
              <a:rPr lang="en-US" sz="2000" dirty="0"/>
              <a:t> </a:t>
            </a:r>
            <a:r>
              <a:rPr lang="en-US" sz="2000" dirty="0" err="1"/>
              <a:t>diagnóstico</a:t>
            </a:r>
            <a:r>
              <a:rPr lang="en-US" sz="2000" dirty="0"/>
              <a:t> </a:t>
            </a:r>
            <a:r>
              <a:rPr lang="en-US" sz="2000" dirty="0" err="1"/>
              <a:t>en</a:t>
            </a:r>
            <a:r>
              <a:rPr lang="en-US" sz="2000" dirty="0"/>
              <a:t> </a:t>
            </a:r>
            <a:r>
              <a:rPr lang="en-US" sz="2000" dirty="0" err="1"/>
              <a:t>el</a:t>
            </a:r>
            <a:r>
              <a:rPr lang="en-US" sz="2000" dirty="0"/>
              <a:t> </a:t>
            </a:r>
            <a:r>
              <a:rPr lang="en-US" sz="2000" dirty="0" err="1"/>
              <a:t>laboratorio</a:t>
            </a:r>
            <a:r>
              <a:rPr lang="en-US" sz="2000" dirty="0"/>
              <a:t>.</a:t>
            </a:r>
            <a:endParaRPr lang="es-AR" sz="2000" dirty="0"/>
          </a:p>
          <a:p>
            <a:endParaRPr lang="es-AR" sz="2000" dirty="0"/>
          </a:p>
        </p:txBody>
      </p:sp>
    </p:spTree>
    <p:extLst>
      <p:ext uri="{BB962C8B-B14F-4D97-AF65-F5344CB8AC3E}">
        <p14:creationId xmlns:p14="http://schemas.microsoft.com/office/powerpoint/2010/main" val="3698321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6276D394-FAF4-7CA9-D6A5-7D2A45525704}"/>
              </a:ext>
            </a:extLst>
          </p:cNvPr>
          <p:cNvSpPr>
            <a:spLocks noGrp="1"/>
          </p:cNvSpPr>
          <p:nvPr>
            <p:ph type="title"/>
          </p:nvPr>
        </p:nvSpPr>
        <p:spPr>
          <a:xfrm>
            <a:off x="1371599" y="294538"/>
            <a:ext cx="9895951" cy="1033669"/>
          </a:xfrm>
        </p:spPr>
        <p:txBody>
          <a:bodyPr>
            <a:normAutofit/>
          </a:bodyPr>
          <a:lstStyle/>
          <a:p>
            <a:r>
              <a:rPr lang="es-AR" sz="3400">
                <a:solidFill>
                  <a:srgbClr val="FFFFFF"/>
                </a:solidFill>
              </a:rPr>
              <a:t>Peligros asociados con las partículas de trabajo, equipos de seguridad e infraestructuras.</a:t>
            </a:r>
          </a:p>
        </p:txBody>
      </p:sp>
      <p:sp>
        <p:nvSpPr>
          <p:cNvPr id="5" name="Marcador de contenido 4">
            <a:extLst>
              <a:ext uri="{FF2B5EF4-FFF2-40B4-BE49-F238E27FC236}">
                <a16:creationId xmlns:a16="http://schemas.microsoft.com/office/drawing/2014/main" id="{42EE6FB3-4FA7-83C1-F697-523C7605BCFB}"/>
              </a:ext>
            </a:extLst>
          </p:cNvPr>
          <p:cNvSpPr>
            <a:spLocks noGrp="1"/>
          </p:cNvSpPr>
          <p:nvPr>
            <p:ph idx="1"/>
          </p:nvPr>
        </p:nvSpPr>
        <p:spPr>
          <a:xfrm>
            <a:off x="1371599" y="2318197"/>
            <a:ext cx="9724031" cy="3683358"/>
          </a:xfrm>
        </p:spPr>
        <p:txBody>
          <a:bodyPr anchor="ctr">
            <a:normAutofit/>
          </a:bodyPr>
          <a:lstStyle/>
          <a:p>
            <a:r>
              <a:rPr lang="es-AR" sz="2000"/>
              <a:t>El conocimiento, la conciencia y técnicas perfeccionada, son las mejores herramientas de prevención de accidentes.</a:t>
            </a:r>
          </a:p>
          <a:p>
            <a:r>
              <a:rPr lang="es-AR" sz="2000"/>
              <a:t>Los Equipos de protección existentes: es importante la utilización adecuada. Sobre todo de las Cabinas de Seguridad Biologicas.</a:t>
            </a:r>
          </a:p>
          <a:p>
            <a:r>
              <a:rPr lang="es-AR" sz="2000"/>
              <a:t>La infraestructura del laboratorio. Si se trabaja con niveles de biopeligrosidad 3 y 4, se debe considerar el sistema de aireación para no diseminar los aerosoles. El diseño arquitectónico.</a:t>
            </a:r>
          </a:p>
        </p:txBody>
      </p:sp>
    </p:spTree>
    <p:extLst>
      <p:ext uri="{BB962C8B-B14F-4D97-AF65-F5344CB8AC3E}">
        <p14:creationId xmlns:p14="http://schemas.microsoft.com/office/powerpoint/2010/main" val="3680727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9CCFE4E3-108B-6D6F-4006-8067FC084D69}"/>
              </a:ext>
            </a:extLst>
          </p:cNvPr>
          <p:cNvSpPr>
            <a:spLocks noGrp="1"/>
          </p:cNvSpPr>
          <p:nvPr>
            <p:ph type="title"/>
          </p:nvPr>
        </p:nvSpPr>
        <p:spPr>
          <a:xfrm>
            <a:off x="1371599" y="294538"/>
            <a:ext cx="9895951" cy="1033669"/>
          </a:xfrm>
        </p:spPr>
        <p:txBody>
          <a:bodyPr>
            <a:normAutofit/>
          </a:bodyPr>
          <a:lstStyle/>
          <a:p>
            <a:r>
              <a:rPr lang="es-AR" sz="4000">
                <a:solidFill>
                  <a:srgbClr val="FFFFFF"/>
                </a:solidFill>
              </a:rPr>
              <a:t>CULTIVO CELULAR</a:t>
            </a:r>
          </a:p>
        </p:txBody>
      </p:sp>
      <p:sp>
        <p:nvSpPr>
          <p:cNvPr id="5" name="Marcador de contenido 4">
            <a:extLst>
              <a:ext uri="{FF2B5EF4-FFF2-40B4-BE49-F238E27FC236}">
                <a16:creationId xmlns:a16="http://schemas.microsoft.com/office/drawing/2014/main" id="{D1C14813-B61C-DA38-5D82-2CFD379A177A}"/>
              </a:ext>
            </a:extLst>
          </p:cNvPr>
          <p:cNvSpPr>
            <a:spLocks noGrp="1"/>
          </p:cNvSpPr>
          <p:nvPr>
            <p:ph idx="1"/>
          </p:nvPr>
        </p:nvSpPr>
        <p:spPr>
          <a:xfrm>
            <a:off x="1371599" y="2318197"/>
            <a:ext cx="9724031" cy="3683358"/>
          </a:xfrm>
        </p:spPr>
        <p:txBody>
          <a:bodyPr anchor="ctr">
            <a:normAutofit/>
          </a:bodyPr>
          <a:lstStyle/>
          <a:p>
            <a:r>
              <a:rPr lang="es-AR" sz="2000"/>
              <a:t>El </a:t>
            </a:r>
            <a:r>
              <a:rPr lang="es-AR" sz="2000" b="1"/>
              <a:t>cultivo celular</a:t>
            </a:r>
            <a:r>
              <a:rPr lang="es-AR" sz="2000"/>
              <a:t> es un pilar de la biotecnología moderna, permitiendo la manipulación de células en un entorno in vitro que, si bien es más simple que un organismo, permite simular condiciones fisiológicas</a:t>
            </a:r>
          </a:p>
          <a:p>
            <a:endParaRPr lang="es-AR" sz="2000"/>
          </a:p>
          <a:p>
            <a:pPr lvl="0"/>
            <a:r>
              <a:rPr lang="es-AR" sz="2000" b="1"/>
              <a:t>Investigación básica:</a:t>
            </a:r>
            <a:r>
              <a:rPr lang="es-AR" sz="2000"/>
              <a:t> Estudios de biología celular, desarrollo embrionario y mecanismos de enfermedades.</a:t>
            </a:r>
          </a:p>
          <a:p>
            <a:pPr lvl="0"/>
            <a:r>
              <a:rPr lang="es-AR" sz="2000" b="1"/>
              <a:t>Industria farmacéutica:</a:t>
            </a:r>
            <a:r>
              <a:rPr lang="es-AR" sz="2000"/>
              <a:t> Producción de vacunas, anticuerpos monoclonales y proteínas terapéuticas.</a:t>
            </a:r>
          </a:p>
          <a:p>
            <a:pPr lvl="0"/>
            <a:r>
              <a:rPr lang="es-AR" sz="2000" b="1"/>
              <a:t>Medicina regenerativa:</a:t>
            </a:r>
            <a:r>
              <a:rPr lang="es-AR" sz="2000"/>
              <a:t> Ingeniería de tejidos, como la creación de injertos de piel. </a:t>
            </a:r>
          </a:p>
          <a:p>
            <a:endParaRPr lang="es-AR" sz="2000"/>
          </a:p>
        </p:txBody>
      </p:sp>
    </p:spTree>
    <p:extLst>
      <p:ext uri="{BB962C8B-B14F-4D97-AF65-F5344CB8AC3E}">
        <p14:creationId xmlns:p14="http://schemas.microsoft.com/office/powerpoint/2010/main" val="1175730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DE0D934-4748-9567-2F6F-25F34E2577DE}"/>
              </a:ext>
            </a:extLst>
          </p:cNvPr>
          <p:cNvSpPr>
            <a:spLocks noGrp="1"/>
          </p:cNvSpPr>
          <p:nvPr>
            <p:ph type="title"/>
          </p:nvPr>
        </p:nvSpPr>
        <p:spPr>
          <a:xfrm>
            <a:off x="1371599" y="294538"/>
            <a:ext cx="9895951" cy="1033669"/>
          </a:xfrm>
        </p:spPr>
        <p:txBody>
          <a:bodyPr>
            <a:normAutofit/>
          </a:bodyPr>
          <a:lstStyle/>
          <a:p>
            <a:r>
              <a:rPr lang="es-AR" sz="4000">
                <a:solidFill>
                  <a:srgbClr val="FFFFFF"/>
                </a:solidFill>
              </a:rPr>
              <a:t>ALERGENOS EN EL SECTOR LABORAL</a:t>
            </a:r>
          </a:p>
        </p:txBody>
      </p:sp>
      <p:sp>
        <p:nvSpPr>
          <p:cNvPr id="3" name="Marcador de contenido 2">
            <a:extLst>
              <a:ext uri="{FF2B5EF4-FFF2-40B4-BE49-F238E27FC236}">
                <a16:creationId xmlns:a16="http://schemas.microsoft.com/office/drawing/2014/main" id="{C3CEEF19-8D42-1269-7468-01D63FE39C2E}"/>
              </a:ext>
            </a:extLst>
          </p:cNvPr>
          <p:cNvSpPr>
            <a:spLocks noGrp="1"/>
          </p:cNvSpPr>
          <p:nvPr>
            <p:ph idx="1"/>
          </p:nvPr>
        </p:nvSpPr>
        <p:spPr>
          <a:xfrm>
            <a:off x="1371599" y="2318197"/>
            <a:ext cx="9724031" cy="3683358"/>
          </a:xfrm>
        </p:spPr>
        <p:txBody>
          <a:bodyPr anchor="ctr">
            <a:normAutofit/>
          </a:bodyPr>
          <a:lstStyle/>
          <a:p>
            <a:r>
              <a:rPr lang="es-AR" sz="2000" b="1"/>
              <a:t>alergia ocupacional</a:t>
            </a:r>
            <a:r>
              <a:rPr lang="es-AR" sz="2000"/>
              <a:t>, es una reacción de hipersensibilidad exagerada a sustancias presentes en el entorno laboral (polvo, mohos, productos químicos). Se manifiesta con síntomas respiratorios (asma, rinitis), cutáneos (dermatitis) o conjuntivitis. Los síntomas mejoran durante descansos y empeoran al trabajar. </a:t>
            </a:r>
          </a:p>
          <a:p>
            <a:r>
              <a:rPr lang="es-AR" sz="2000"/>
              <a:t>El </a:t>
            </a:r>
            <a:r>
              <a:rPr lang="es-AR" sz="2000" b="1"/>
              <a:t>látex</a:t>
            </a:r>
            <a:r>
              <a:rPr lang="es-AR" sz="2000"/>
              <a:t> es un producto natural derivado de la savia del árbol del caucho (</a:t>
            </a:r>
            <a:r>
              <a:rPr lang="es-AR" sz="2000" i="1"/>
              <a:t>Hevea brasiliensis</a:t>
            </a:r>
            <a:r>
              <a:rPr lang="es-AR" sz="2000"/>
              <a:t>), utilizado por su elasticidad en guantes, preservativos, globos y materiales médicos. Produce alergias porque el sistema inmunitario confunde ciertas proteínas del látex con sustancias dañinas, generando anticuerpos (IgE) y liberando histamina, lo que provoca reacciones cutáneas, respiratorias o anafilaxia</a:t>
            </a:r>
          </a:p>
          <a:p>
            <a:endParaRPr lang="es-AR" sz="2000"/>
          </a:p>
        </p:txBody>
      </p:sp>
    </p:spTree>
    <p:extLst>
      <p:ext uri="{BB962C8B-B14F-4D97-AF65-F5344CB8AC3E}">
        <p14:creationId xmlns:p14="http://schemas.microsoft.com/office/powerpoint/2010/main" val="4084401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6A818F33-2EC6-109D-A364-1DD57A3AF6D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VIRUS:  es un ser vivo?</a:t>
            </a:r>
          </a:p>
        </p:txBody>
      </p:sp>
      <p:pic>
        <p:nvPicPr>
          <p:cNvPr id="4" name="Marcador de contenido 3">
            <a:extLst>
              <a:ext uri="{FF2B5EF4-FFF2-40B4-BE49-F238E27FC236}">
                <a16:creationId xmlns:a16="http://schemas.microsoft.com/office/drawing/2014/main" id="{373A5486-C04A-86D1-6121-1C144A784C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022047" y="467208"/>
            <a:ext cx="6186510" cy="5923584"/>
          </a:xfrm>
          <a:prstGeom prst="rect">
            <a:avLst/>
          </a:prstGeom>
          <a:noFill/>
        </p:spPr>
      </p:pic>
    </p:spTree>
    <p:extLst>
      <p:ext uri="{BB962C8B-B14F-4D97-AF65-F5344CB8AC3E}">
        <p14:creationId xmlns:p14="http://schemas.microsoft.com/office/powerpoint/2010/main" val="123494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167222C1-E8F6-EBF5-7AB4-E11CCD7AADB8}"/>
              </a:ext>
            </a:extLst>
          </p:cNvPr>
          <p:cNvSpPr>
            <a:spLocks noGrp="1"/>
          </p:cNvSpPr>
          <p:nvPr>
            <p:ph type="title"/>
          </p:nvPr>
        </p:nvSpPr>
        <p:spPr>
          <a:xfrm>
            <a:off x="1371599" y="294538"/>
            <a:ext cx="9895951" cy="1033669"/>
          </a:xfrm>
        </p:spPr>
        <p:txBody>
          <a:bodyPr>
            <a:normAutofit/>
          </a:bodyPr>
          <a:lstStyle/>
          <a:p>
            <a:r>
              <a:rPr lang="es-AR" sz="4000">
                <a:solidFill>
                  <a:srgbClr val="FFFFFF"/>
                </a:solidFill>
              </a:rPr>
              <a:t>PRION</a:t>
            </a:r>
          </a:p>
        </p:txBody>
      </p:sp>
      <p:sp>
        <p:nvSpPr>
          <p:cNvPr id="5" name="Marcador de contenido 4">
            <a:extLst>
              <a:ext uri="{FF2B5EF4-FFF2-40B4-BE49-F238E27FC236}">
                <a16:creationId xmlns:a16="http://schemas.microsoft.com/office/drawing/2014/main" id="{76D85AF9-7289-1594-8D33-061FF9ACE94C}"/>
              </a:ext>
            </a:extLst>
          </p:cNvPr>
          <p:cNvSpPr>
            <a:spLocks noGrp="1"/>
          </p:cNvSpPr>
          <p:nvPr>
            <p:ph idx="1"/>
          </p:nvPr>
        </p:nvSpPr>
        <p:spPr>
          <a:xfrm>
            <a:off x="1371599" y="2318197"/>
            <a:ext cx="9724031" cy="3683358"/>
          </a:xfrm>
        </p:spPr>
        <p:txBody>
          <a:bodyPr anchor="ctr">
            <a:normAutofit/>
          </a:bodyPr>
          <a:lstStyle/>
          <a:p>
            <a:r>
              <a:rPr lang="es-ES" sz="2000" b="1"/>
              <a:t>Prión </a:t>
            </a:r>
            <a:r>
              <a:rPr lang="es-ES" sz="2000"/>
              <a:t>es un término que define el agente infeccioso responsable de varias enfermedades neurodegenerativas. Este agente infeccioso está constituido por partículas proteicas carentes de ADN (PrP) y puede replicarse sin genes. Es más pequeño que la mayoría de los virus, muy resistente al calor producido por las radiaciones ionizantes y se le identifica con la abreviatura PrPsc. </a:t>
            </a:r>
            <a:endParaRPr lang="es-AR" sz="2000"/>
          </a:p>
          <a:p>
            <a:r>
              <a:rPr lang="es-ES" sz="2000"/>
              <a:t>Las enfermedades transmitidas por los priones más reportadas en la literatura, son en animales: Encefalopatía Espongiforme Bovina (Vacas Locas), Srapie (ovejas), Encefalopatía transmisible (visones), Enfermedades crónicas de desgaste (mulas, ciervos y alces); y en los humanos varias enfermedades han sido vinculadas a priones, tales como: Enfemedad de Creutzfeldt-Jakob, Síndrome de Gerstmann-Straussler-Scheinker, Kuru, Insomnio Fatal Familiar, Síndrome de Alpers.</a:t>
            </a:r>
            <a:endParaRPr lang="es-AR" sz="2000"/>
          </a:p>
          <a:p>
            <a:endParaRPr lang="es-AR" sz="2000"/>
          </a:p>
        </p:txBody>
      </p:sp>
    </p:spTree>
    <p:extLst>
      <p:ext uri="{BB962C8B-B14F-4D97-AF65-F5344CB8AC3E}">
        <p14:creationId xmlns:p14="http://schemas.microsoft.com/office/powerpoint/2010/main" val="3338988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86C0FFA7-BE90-DD79-1C9C-A98279E0FBEE}"/>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Convenio 192 OIT</a:t>
            </a:r>
          </a:p>
        </p:txBody>
      </p:sp>
      <p:sp>
        <p:nvSpPr>
          <p:cNvPr id="5" name="Marcador de texto 4">
            <a:extLst>
              <a:ext uri="{FF2B5EF4-FFF2-40B4-BE49-F238E27FC236}">
                <a16:creationId xmlns:a16="http://schemas.microsoft.com/office/drawing/2014/main" id="{500B3551-8782-1EC3-D697-BED2E7312B52}"/>
              </a:ext>
            </a:extLst>
          </p:cNvPr>
          <p:cNvSpPr>
            <a:spLocks noGrp="1"/>
          </p:cNvSpPr>
          <p:nvPr>
            <p:ph type="body" idx="1"/>
          </p:nvPr>
        </p:nvSpPr>
        <p:spPr>
          <a:xfrm>
            <a:off x="1524000" y="5514052"/>
            <a:ext cx="9144000" cy="651910"/>
          </a:xfrm>
        </p:spPr>
        <p:txBody>
          <a:bodyPr vert="horz" lIns="91440" tIns="45720" rIns="91440" bIns="45720" rtlCol="0" anchor="ctr">
            <a:normAutofit fontScale="92500" lnSpcReduction="10000"/>
          </a:bodyPr>
          <a:lstStyle/>
          <a:p>
            <a:pPr algn="ctr"/>
            <a:r>
              <a:rPr lang="en-US" dirty="0" err="1">
                <a:solidFill>
                  <a:schemeClr val="tx1"/>
                </a:solidFill>
              </a:rPr>
              <a:t>Sobre</a:t>
            </a:r>
            <a:r>
              <a:rPr lang="en-US" dirty="0">
                <a:solidFill>
                  <a:schemeClr val="tx1"/>
                </a:solidFill>
              </a:rPr>
              <a:t> la </a:t>
            </a:r>
            <a:r>
              <a:rPr lang="en-US" dirty="0" err="1">
                <a:solidFill>
                  <a:schemeClr val="tx1"/>
                </a:solidFill>
              </a:rPr>
              <a:t>prevencón</a:t>
            </a:r>
            <a:r>
              <a:rPr lang="en-US" dirty="0">
                <a:solidFill>
                  <a:schemeClr val="tx1"/>
                </a:solidFill>
              </a:rPr>
              <a:t> y la </a:t>
            </a:r>
            <a:r>
              <a:rPr lang="en-US" dirty="0" err="1">
                <a:solidFill>
                  <a:schemeClr val="tx1"/>
                </a:solidFill>
              </a:rPr>
              <a:t>protección</a:t>
            </a:r>
            <a:r>
              <a:rPr lang="en-US" dirty="0">
                <a:solidFill>
                  <a:schemeClr val="tx1"/>
                </a:solidFill>
              </a:rPr>
              <a:t> </a:t>
            </a:r>
            <a:r>
              <a:rPr lang="en-US" dirty="0" err="1">
                <a:solidFill>
                  <a:schemeClr val="tx1"/>
                </a:solidFill>
              </a:rPr>
              <a:t>frente</a:t>
            </a:r>
            <a:r>
              <a:rPr lang="en-US" dirty="0">
                <a:solidFill>
                  <a:schemeClr val="tx1"/>
                </a:solidFill>
              </a:rPr>
              <a:t> a </a:t>
            </a:r>
            <a:r>
              <a:rPr lang="en-US" dirty="0" err="1">
                <a:solidFill>
                  <a:schemeClr val="tx1"/>
                </a:solidFill>
              </a:rPr>
              <a:t>los</a:t>
            </a:r>
            <a:r>
              <a:rPr lang="en-US" dirty="0">
                <a:solidFill>
                  <a:schemeClr val="tx1"/>
                </a:solidFill>
              </a:rPr>
              <a:t> </a:t>
            </a:r>
            <a:r>
              <a:rPr lang="en-US" dirty="0" err="1">
                <a:solidFill>
                  <a:schemeClr val="tx1"/>
                </a:solidFill>
              </a:rPr>
              <a:t>peligros</a:t>
            </a:r>
            <a:r>
              <a:rPr lang="en-US" dirty="0">
                <a:solidFill>
                  <a:schemeClr val="tx1"/>
                </a:solidFill>
              </a:rPr>
              <a:t> </a:t>
            </a:r>
            <a:r>
              <a:rPr lang="en-US" dirty="0" err="1">
                <a:solidFill>
                  <a:schemeClr val="tx1"/>
                </a:solidFill>
              </a:rPr>
              <a:t>biológicos</a:t>
            </a:r>
            <a:r>
              <a:rPr lang="en-US" dirty="0">
                <a:solidFill>
                  <a:schemeClr val="tx1"/>
                </a:solidFill>
              </a:rPr>
              <a:t> </a:t>
            </a:r>
            <a:r>
              <a:rPr lang="en-US" dirty="0" err="1">
                <a:solidFill>
                  <a:schemeClr val="tx1"/>
                </a:solidFill>
              </a:rPr>
              <a:t>en</a:t>
            </a:r>
            <a:r>
              <a:rPr lang="en-US" dirty="0">
                <a:solidFill>
                  <a:schemeClr val="tx1"/>
                </a:solidFill>
              </a:rPr>
              <a:t> </a:t>
            </a:r>
            <a:r>
              <a:rPr lang="en-US" dirty="0" err="1">
                <a:solidFill>
                  <a:schemeClr val="tx1"/>
                </a:solidFill>
              </a:rPr>
              <a:t>el</a:t>
            </a:r>
            <a:r>
              <a:rPr lang="en-US" dirty="0">
                <a:solidFill>
                  <a:schemeClr val="tx1"/>
                </a:solidFill>
              </a:rPr>
              <a:t> </a:t>
            </a:r>
            <a:r>
              <a:rPr lang="en-US" dirty="0" err="1">
                <a:solidFill>
                  <a:schemeClr val="tx1"/>
                </a:solidFill>
              </a:rPr>
              <a:t>entorno</a:t>
            </a:r>
            <a:r>
              <a:rPr lang="en-US" dirty="0">
                <a:solidFill>
                  <a:schemeClr val="tx1"/>
                </a:solidFill>
              </a:rPr>
              <a:t> de </a:t>
            </a:r>
            <a:r>
              <a:rPr lang="en-US" dirty="0" err="1">
                <a:solidFill>
                  <a:schemeClr val="tx1"/>
                </a:solidFill>
              </a:rPr>
              <a:t>trabajo</a:t>
            </a:r>
            <a:r>
              <a:rPr lang="en-US" dirty="0">
                <a:solidFill>
                  <a:schemeClr val="tx1"/>
                </a:solidFill>
              </a:rPr>
              <a:t> y </a:t>
            </a:r>
            <a:r>
              <a:rPr lang="en-US" dirty="0" err="1">
                <a:solidFill>
                  <a:schemeClr val="tx1"/>
                </a:solidFill>
              </a:rPr>
              <a:t>su</a:t>
            </a:r>
            <a:r>
              <a:rPr lang="en-US" dirty="0">
                <a:solidFill>
                  <a:schemeClr val="tx1"/>
                </a:solidFill>
              </a:rPr>
              <a:t> </a:t>
            </a:r>
            <a:r>
              <a:rPr lang="en-US" dirty="0" err="1">
                <a:solidFill>
                  <a:schemeClr val="tx1"/>
                </a:solidFill>
              </a:rPr>
              <a:t>Recomendación</a:t>
            </a:r>
            <a:endParaRPr lang="en-US" sz="2400" kern="1200" dirty="0">
              <a:solidFill>
                <a:schemeClr val="tx1"/>
              </a:solidFill>
              <a:latin typeface="+mn-lt"/>
              <a:ea typeface="+mn-ea"/>
              <a:cs typeface="+mn-cs"/>
            </a:endParaRP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956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50607F5-C076-5ABF-F6D1-CE4CB51A5C11}"/>
              </a:ext>
            </a:extLst>
          </p:cNvPr>
          <p:cNvSpPr>
            <a:spLocks noGrp="1"/>
          </p:cNvSpPr>
          <p:nvPr>
            <p:ph type="title"/>
          </p:nvPr>
        </p:nvSpPr>
        <p:spPr>
          <a:xfrm>
            <a:off x="1371599" y="294538"/>
            <a:ext cx="9895951" cy="1033669"/>
          </a:xfrm>
        </p:spPr>
        <p:txBody>
          <a:bodyPr>
            <a:normAutofit/>
          </a:bodyPr>
          <a:lstStyle/>
          <a:p>
            <a:r>
              <a:rPr lang="es-ES" sz="3400" b="1">
                <a:solidFill>
                  <a:srgbClr val="FFFFFF"/>
                </a:solidFill>
                <a:cs typeface="Arial" panose="020B0604020202020204" pitchFamily="34" charset="0"/>
              </a:rPr>
              <a:t>OIT Convenio 192: </a:t>
            </a:r>
            <a:r>
              <a:rPr lang="es-ES" sz="3400">
                <a:solidFill>
                  <a:srgbClr val="FFFFFF"/>
                </a:solidFill>
                <a:cs typeface="Arial" panose="020B0604020202020204" pitchFamily="34" charset="0"/>
              </a:rPr>
              <a:t>sobre la prevención y protección frente a los peligros biológicos en el entorno de trabajo</a:t>
            </a:r>
            <a:endParaRPr lang="es-AR" sz="3400">
              <a:solidFill>
                <a:srgbClr val="FFFFFF"/>
              </a:solidFill>
            </a:endParaRPr>
          </a:p>
        </p:txBody>
      </p:sp>
      <p:sp>
        <p:nvSpPr>
          <p:cNvPr id="3" name="Marcador de contenido 2">
            <a:extLst>
              <a:ext uri="{FF2B5EF4-FFF2-40B4-BE49-F238E27FC236}">
                <a16:creationId xmlns:a16="http://schemas.microsoft.com/office/drawing/2014/main" id="{64076B29-A2BC-4F0C-BE08-9640A86B949F}"/>
              </a:ext>
            </a:extLst>
          </p:cNvPr>
          <p:cNvSpPr>
            <a:spLocks noGrp="1"/>
          </p:cNvSpPr>
          <p:nvPr>
            <p:ph idx="1"/>
          </p:nvPr>
        </p:nvSpPr>
        <p:spPr>
          <a:xfrm>
            <a:off x="1371599" y="2318197"/>
            <a:ext cx="9724031" cy="3683358"/>
          </a:xfrm>
        </p:spPr>
        <p:txBody>
          <a:bodyPr anchor="ctr">
            <a:normAutofit/>
          </a:bodyPr>
          <a:lstStyle/>
          <a:p>
            <a:pPr marL="0" indent="0">
              <a:buNone/>
            </a:pPr>
            <a:r>
              <a:rPr lang="es-ES" sz="2000"/>
              <a:t>¿Qué esta en juego? Datos con los que contamos:</a:t>
            </a:r>
          </a:p>
          <a:p>
            <a:pPr marL="0" indent="0">
              <a:buNone/>
            </a:pPr>
            <a:endParaRPr lang="es-AR" sz="2000"/>
          </a:p>
          <a:p>
            <a:r>
              <a:rPr lang="es-AR" sz="2000"/>
              <a:t>Las repercusiones en el trabajo, de los grandes cambios en las condiciones atmosféricas y meteorológicas </a:t>
            </a:r>
          </a:p>
          <a:p>
            <a:r>
              <a:rPr lang="es-AR" sz="2000"/>
              <a:t>los riesgos de morbilidad y mortalidad relacionados con el calor se evidencian particularmente en la agricultura, como la construcción, el transporte, la jardinería, la extinción de incendios </a:t>
            </a:r>
          </a:p>
          <a:p>
            <a:r>
              <a:rPr lang="es-AR" sz="2000"/>
              <a:t>El uso excesivo de antimicrobianos en la medicina provoca la aparición de  organismos multirresistentes, esto suponen un riesgo particularmente importante para los trabajadores en contacto con animales.</a:t>
            </a:r>
          </a:p>
        </p:txBody>
      </p:sp>
    </p:spTree>
    <p:extLst>
      <p:ext uri="{BB962C8B-B14F-4D97-AF65-F5344CB8AC3E}">
        <p14:creationId xmlns:p14="http://schemas.microsoft.com/office/powerpoint/2010/main" val="362833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43B2A5A-5BC0-FD3E-BB9B-EF985B9C3F8D}"/>
              </a:ext>
            </a:extLst>
          </p:cNvPr>
          <p:cNvSpPr>
            <a:spLocks noGrp="1"/>
          </p:cNvSpPr>
          <p:nvPr>
            <p:ph type="title"/>
          </p:nvPr>
        </p:nvSpPr>
        <p:spPr>
          <a:xfrm>
            <a:off x="1156851" y="637762"/>
            <a:ext cx="9888496" cy="900131"/>
          </a:xfrm>
        </p:spPr>
        <p:txBody>
          <a:bodyPr anchor="t">
            <a:normAutofit/>
          </a:bodyPr>
          <a:lstStyle/>
          <a:p>
            <a:r>
              <a:rPr lang="es-ES" sz="2800" dirty="0">
                <a:solidFill>
                  <a:schemeClr val="bg1"/>
                </a:solidFill>
              </a:rPr>
              <a:t>Recomendación 209 OIT</a:t>
            </a:r>
            <a:br>
              <a:rPr lang="es-ES" sz="2800" dirty="0">
                <a:solidFill>
                  <a:schemeClr val="bg1"/>
                </a:solidFill>
              </a:rPr>
            </a:br>
            <a:r>
              <a:rPr lang="es-ES" sz="2800" i="1" dirty="0">
                <a:solidFill>
                  <a:schemeClr val="bg1"/>
                </a:solidFill>
              </a:rPr>
              <a:t>Los peligros del Convenio N 192, incluyen:</a:t>
            </a:r>
            <a:endParaRPr lang="es-AR" sz="28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5D05E3A-FEF6-0F98-2CD4-AA2B4C806CAD}"/>
              </a:ext>
            </a:extLst>
          </p:cNvPr>
          <p:cNvSpPr>
            <a:spLocks noGrp="1"/>
          </p:cNvSpPr>
          <p:nvPr>
            <p:ph idx="1"/>
          </p:nvPr>
        </p:nvSpPr>
        <p:spPr>
          <a:xfrm>
            <a:off x="1155548" y="2217343"/>
            <a:ext cx="9880893" cy="3959619"/>
          </a:xfrm>
        </p:spPr>
        <p:txBody>
          <a:bodyPr>
            <a:normAutofit/>
          </a:bodyPr>
          <a:lstStyle/>
          <a:p>
            <a:pPr marL="0" indent="0">
              <a:buNone/>
            </a:pPr>
            <a:endParaRPr lang="es-AR" sz="1900" dirty="0"/>
          </a:p>
          <a:p>
            <a:r>
              <a:rPr lang="es-ES" sz="1900" dirty="0"/>
              <a:t>los microorganismos patógenos y sus toxinas y alérgenos asociados, incluyendo ciertos </a:t>
            </a:r>
            <a:r>
              <a:rPr lang="es-ES" sz="1900" b="1" dirty="0"/>
              <a:t>protozoos, bacterias, hongos, </a:t>
            </a:r>
            <a:r>
              <a:rPr lang="es-ES" sz="1900" b="1" dirty="0" err="1"/>
              <a:t>oomicetos</a:t>
            </a:r>
            <a:r>
              <a:rPr lang="es-ES" sz="1900" b="1" dirty="0"/>
              <a:t> y algas</a:t>
            </a:r>
            <a:r>
              <a:rPr lang="es-ES" sz="1900" dirty="0"/>
              <a:t>; </a:t>
            </a:r>
          </a:p>
          <a:p>
            <a:r>
              <a:rPr lang="es-ES" sz="1900" dirty="0"/>
              <a:t>las células y los </a:t>
            </a:r>
            <a:r>
              <a:rPr lang="es-ES" sz="1900" b="1" dirty="0"/>
              <a:t>cultivos celulares</a:t>
            </a:r>
            <a:r>
              <a:rPr lang="es-ES" sz="1900" dirty="0"/>
              <a:t>, que conlleven riesgos inherentes como el potencial de inducir tumores, las toxinas o los alérgenos; </a:t>
            </a:r>
          </a:p>
          <a:p>
            <a:r>
              <a:rPr lang="es-ES" sz="1900" dirty="0"/>
              <a:t>los </a:t>
            </a:r>
            <a:r>
              <a:rPr lang="es-ES" sz="1900" b="1" dirty="0"/>
              <a:t>endoparásitos,</a:t>
            </a:r>
            <a:r>
              <a:rPr lang="es-ES" sz="1900" dirty="0"/>
              <a:t> a saber, los protozoos y los helmintos </a:t>
            </a:r>
            <a:endParaRPr lang="es-AR" sz="1900" dirty="0"/>
          </a:p>
          <a:p>
            <a:r>
              <a:rPr lang="es-ES" sz="1900" dirty="0"/>
              <a:t>las entidades microbiológicas no celulares, incluyendo </a:t>
            </a:r>
            <a:r>
              <a:rPr lang="es-ES" sz="1900" b="1" dirty="0"/>
              <a:t>los virus</a:t>
            </a:r>
            <a:r>
              <a:rPr lang="es-ES" sz="1900" dirty="0"/>
              <a:t>, los </a:t>
            </a:r>
            <a:r>
              <a:rPr lang="es-ES" sz="1900" b="1" dirty="0"/>
              <a:t>priones </a:t>
            </a:r>
            <a:r>
              <a:rPr lang="es-ES" sz="1900" dirty="0"/>
              <a:t>y los materiales </a:t>
            </a:r>
            <a:r>
              <a:rPr lang="es-ES" sz="1900" b="1" dirty="0"/>
              <a:t>de ADN y de ARN </a:t>
            </a:r>
            <a:r>
              <a:rPr lang="es-ES" sz="1900" dirty="0"/>
              <a:t>recombinantes, modificados genéticamente o sintéticos; </a:t>
            </a:r>
          </a:p>
          <a:p>
            <a:r>
              <a:rPr lang="es-ES" sz="1900" dirty="0"/>
              <a:t>los irritantes, alérgenos y toxinas de origen animal o vegetal, con excepción del polen, que </a:t>
            </a:r>
            <a:r>
              <a:rPr lang="es-ES" sz="1900" b="1" dirty="0"/>
              <a:t>puedan provocar una irritación, una reacción alérgica </a:t>
            </a:r>
            <a:r>
              <a:rPr lang="es-ES" sz="1900" dirty="0"/>
              <a:t>o una </a:t>
            </a:r>
            <a:r>
              <a:rPr lang="es-ES" sz="1900" b="1" dirty="0"/>
              <a:t>toxicidad sistémica en caso de exposición a consecuencia de una mordedura, una picadura </a:t>
            </a:r>
            <a:r>
              <a:rPr lang="es-ES" sz="1900" dirty="0"/>
              <a:t>o cualquier otro suceso que dé lugar a la liberación o la presencia de esas sustancias. </a:t>
            </a:r>
          </a:p>
          <a:p>
            <a:endParaRPr lang="es-AR" sz="1900" dirty="0"/>
          </a:p>
          <a:p>
            <a:endParaRPr lang="es-AR" sz="1900" dirty="0"/>
          </a:p>
        </p:txBody>
      </p:sp>
    </p:spTree>
    <p:extLst>
      <p:ext uri="{BB962C8B-B14F-4D97-AF65-F5344CB8AC3E}">
        <p14:creationId xmlns:p14="http://schemas.microsoft.com/office/powerpoint/2010/main" val="1609703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CCC3B2-86C0-D81E-B2F0-2CBFB80A2B0D}"/>
              </a:ext>
            </a:extLst>
          </p:cNvPr>
          <p:cNvSpPr>
            <a:spLocks noGrp="1"/>
          </p:cNvSpPr>
          <p:nvPr>
            <p:ph type="title"/>
          </p:nvPr>
        </p:nvSpPr>
        <p:spPr>
          <a:xfrm>
            <a:off x="1371599" y="294538"/>
            <a:ext cx="9895951" cy="1033669"/>
          </a:xfrm>
        </p:spPr>
        <p:txBody>
          <a:bodyPr>
            <a:normAutofit/>
          </a:bodyPr>
          <a:lstStyle/>
          <a:p>
            <a:r>
              <a:rPr lang="es-ES" sz="3400" b="1">
                <a:solidFill>
                  <a:srgbClr val="FFFFFF"/>
                </a:solidFill>
                <a:cs typeface="Arial" panose="020B0604020202020204" pitchFamily="34" charset="0"/>
              </a:rPr>
              <a:t>OIT Convenio 192: </a:t>
            </a:r>
            <a:r>
              <a:rPr lang="es-ES" sz="3400">
                <a:solidFill>
                  <a:srgbClr val="FFFFFF"/>
                </a:solidFill>
                <a:cs typeface="Arial" panose="020B0604020202020204" pitchFamily="34" charset="0"/>
              </a:rPr>
              <a:t>sobre la prevención y protección frente a los peligros biológicos en el entorno de trabajo</a:t>
            </a:r>
            <a:endParaRPr lang="es-AR" sz="3400">
              <a:solidFill>
                <a:srgbClr val="FFFFFF"/>
              </a:solidFill>
            </a:endParaRPr>
          </a:p>
        </p:txBody>
      </p:sp>
      <p:sp>
        <p:nvSpPr>
          <p:cNvPr id="3" name="Marcador de contenido 2">
            <a:extLst>
              <a:ext uri="{FF2B5EF4-FFF2-40B4-BE49-F238E27FC236}">
                <a16:creationId xmlns:a16="http://schemas.microsoft.com/office/drawing/2014/main" id="{903FF9FE-780A-4547-FA9F-655F7DA3315D}"/>
              </a:ext>
            </a:extLst>
          </p:cNvPr>
          <p:cNvSpPr>
            <a:spLocks noGrp="1"/>
          </p:cNvSpPr>
          <p:nvPr>
            <p:ph idx="1"/>
          </p:nvPr>
        </p:nvSpPr>
        <p:spPr>
          <a:xfrm>
            <a:off x="1371599" y="2318197"/>
            <a:ext cx="9724031" cy="3683358"/>
          </a:xfrm>
        </p:spPr>
        <p:txBody>
          <a:bodyPr anchor="ctr">
            <a:normAutofit/>
          </a:bodyPr>
          <a:lstStyle/>
          <a:p>
            <a:r>
              <a:rPr lang="es-AR" sz="2000"/>
              <a:t>Existen más de 200 tipos de </a:t>
            </a:r>
            <a:r>
              <a:rPr lang="es-AR" sz="2000" b="1" i="1"/>
              <a:t>zoonosis</a:t>
            </a:r>
            <a:r>
              <a:rPr lang="es-AR" sz="2000"/>
              <a:t> conocidas, que representan un importante problema de salud pública en todo el mundo </a:t>
            </a:r>
            <a:r>
              <a:rPr lang="es-AR" sz="2000" b="1" i="1"/>
              <a:t>por nuestra estrecha relación con los animales </a:t>
            </a:r>
            <a:r>
              <a:rPr lang="es-AR" sz="2000"/>
              <a:t>en el sector agropecuario, el entorno natural o como animales de compañía</a:t>
            </a:r>
          </a:p>
          <a:p>
            <a:r>
              <a:rPr lang="es-AR" sz="2000"/>
              <a:t>Fiebre Q (Coxiella burnetti)</a:t>
            </a:r>
          </a:p>
          <a:p>
            <a:r>
              <a:rPr lang="es-AR" sz="2000"/>
              <a:t>La investigación científica y la evolución de la </a:t>
            </a:r>
            <a:r>
              <a:rPr lang="es-AR" sz="2000" b="1"/>
              <a:t>biotecnología</a:t>
            </a:r>
            <a:r>
              <a:rPr lang="es-AR" sz="2000"/>
              <a:t>, incluida la ingeniería genética y el control de las infecciones, también afectan a la expansión de los peligros biológicos 20.</a:t>
            </a:r>
          </a:p>
          <a:p>
            <a:r>
              <a:rPr lang="es-AR" sz="2000"/>
              <a:t> Continuamente se desarrollan nuevas formas de vida vegetal o animal </a:t>
            </a:r>
            <a:r>
              <a:rPr lang="es-AR" sz="2000" b="1"/>
              <a:t>modificadas genéticamente </a:t>
            </a:r>
            <a:r>
              <a:rPr lang="es-AR" sz="2000"/>
              <a:t>para su uso en la agricultura, la horticultura, la industria alimentaria, la investigación médica y la industria farmacéutica. </a:t>
            </a:r>
          </a:p>
        </p:txBody>
      </p:sp>
    </p:spTree>
    <p:extLst>
      <p:ext uri="{BB962C8B-B14F-4D97-AF65-F5344CB8AC3E}">
        <p14:creationId xmlns:p14="http://schemas.microsoft.com/office/powerpoint/2010/main" val="1400106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3E5359-196E-288E-8EDC-039EF9504575}"/>
              </a:ext>
            </a:extLst>
          </p:cNvPr>
          <p:cNvSpPr>
            <a:spLocks noGrp="1"/>
          </p:cNvSpPr>
          <p:nvPr>
            <p:ph type="title"/>
          </p:nvPr>
        </p:nvSpPr>
        <p:spPr>
          <a:xfrm>
            <a:off x="1371599" y="294538"/>
            <a:ext cx="9895951" cy="1033669"/>
          </a:xfrm>
        </p:spPr>
        <p:txBody>
          <a:bodyPr>
            <a:normAutofit/>
          </a:bodyPr>
          <a:lstStyle/>
          <a:p>
            <a:pPr marL="228600" marR="0" lvl="0" indent="-228600" defTabSz="914400" rtl="0" eaLnBrk="1" fontAlgn="auto" latinLnBrk="0" hangingPunct="1">
              <a:spcBef>
                <a:spcPts val="1000"/>
              </a:spcBef>
              <a:spcAft>
                <a:spcPts val="0"/>
              </a:spcAft>
              <a:tabLst/>
              <a:defRPr/>
            </a:pPr>
            <a:r>
              <a:rPr kumimoji="0" lang="es-AR" sz="2200" b="0" i="0" u="none" strike="noStrike" kern="1200" cap="none" spc="0" normalizeH="0" baseline="0" noProof="0">
                <a:ln>
                  <a:noFill/>
                </a:ln>
                <a:solidFill>
                  <a:srgbClr val="FFFFFF"/>
                </a:solidFill>
                <a:effectLst/>
                <a:uLnTx/>
                <a:uFillTx/>
                <a:latin typeface="Aptos" panose="02110004020202020204"/>
                <a:ea typeface="+mn-ea"/>
                <a:cs typeface="+mn-cs"/>
              </a:rPr>
              <a:t>Fuente: IV informe sobre Peligros Biológicos en entornos de trabajo.</a:t>
            </a:r>
            <a:br>
              <a:rPr kumimoji="0" lang="es-AR" sz="2200" b="0" i="0" u="none" strike="noStrike" kern="1200" cap="none" spc="0" normalizeH="0" baseline="0" noProof="0">
                <a:ln>
                  <a:noFill/>
                </a:ln>
                <a:solidFill>
                  <a:srgbClr val="FFFFFF"/>
                </a:solidFill>
                <a:effectLst/>
                <a:uLnTx/>
                <a:uFillTx/>
                <a:latin typeface="Aptos" panose="02110004020202020204"/>
                <a:ea typeface="+mn-ea"/>
                <a:cs typeface="+mn-cs"/>
              </a:rPr>
            </a:br>
            <a:r>
              <a:rPr kumimoji="0" lang="es-AR" sz="2200" b="0" i="0" u="none" strike="noStrike" kern="1200" cap="none" spc="0" normalizeH="0" baseline="0" noProof="0">
                <a:ln>
                  <a:noFill/>
                </a:ln>
                <a:solidFill>
                  <a:srgbClr val="FFFFFF"/>
                </a:solidFill>
                <a:effectLst/>
                <a:uLnTx/>
                <a:uFillTx/>
                <a:latin typeface="Aptos" panose="02110004020202020204"/>
                <a:ea typeface="+mn-ea"/>
                <a:cs typeface="+mn-cs"/>
              </a:rPr>
              <a:t>             Conferencia internacional del Trabajo, 112 reunión 2024</a:t>
            </a:r>
            <a:br>
              <a:rPr kumimoji="0" lang="es-AR" sz="2200" b="0" i="0" u="none" strike="noStrike" kern="1200" cap="none" spc="0" normalizeH="0" baseline="0" noProof="0">
                <a:ln>
                  <a:noFill/>
                </a:ln>
                <a:solidFill>
                  <a:srgbClr val="FFFFFF"/>
                </a:solidFill>
                <a:effectLst/>
                <a:uLnTx/>
                <a:uFillTx/>
                <a:latin typeface="Aptos" panose="02110004020202020204"/>
                <a:ea typeface="+mn-ea"/>
                <a:cs typeface="+mn-cs"/>
              </a:rPr>
            </a:br>
            <a:endParaRPr lang="es-AR" sz="2200">
              <a:solidFill>
                <a:srgbClr val="FFFFFF"/>
              </a:solidFill>
            </a:endParaRPr>
          </a:p>
        </p:txBody>
      </p:sp>
      <p:sp>
        <p:nvSpPr>
          <p:cNvPr id="3" name="Marcador de contenido 2">
            <a:extLst>
              <a:ext uri="{FF2B5EF4-FFF2-40B4-BE49-F238E27FC236}">
                <a16:creationId xmlns:a16="http://schemas.microsoft.com/office/drawing/2014/main" id="{E8561A3D-8138-E93C-C75E-1AD10300E9D0}"/>
              </a:ext>
            </a:extLst>
          </p:cNvPr>
          <p:cNvSpPr>
            <a:spLocks noGrp="1"/>
          </p:cNvSpPr>
          <p:nvPr>
            <p:ph idx="1"/>
          </p:nvPr>
        </p:nvSpPr>
        <p:spPr>
          <a:xfrm>
            <a:off x="1371599" y="2318197"/>
            <a:ext cx="9724031" cy="3683358"/>
          </a:xfrm>
        </p:spPr>
        <p:txBody>
          <a:bodyPr anchor="ctr">
            <a:normAutofit/>
          </a:bodyPr>
          <a:lstStyle/>
          <a:p>
            <a:r>
              <a:rPr lang="es-ES" sz="2000"/>
              <a:t>Al no haber datos precisos sobre el </a:t>
            </a:r>
            <a:r>
              <a:rPr lang="es-ES" sz="2000" b="1"/>
              <a:t>impacto de los peligros biológicos en el entorno de trabajo </a:t>
            </a:r>
            <a:r>
              <a:rPr lang="es-ES" sz="2000"/>
              <a:t>y con el fin de evaluar dicho impacto, la OIT encargó un estudio para este informe. En el estudio se estimó que </a:t>
            </a:r>
            <a:r>
              <a:rPr lang="es-ES" sz="2000" b="1"/>
              <a:t>la exposición a peligros biológicos contagiosos y no contagiosos en el trabajo </a:t>
            </a:r>
            <a:r>
              <a:rPr lang="es-ES" sz="2000"/>
              <a:t>había causado </a:t>
            </a:r>
            <a:r>
              <a:rPr lang="es-ES" sz="2000" u="sng"/>
              <a:t>550 000 muertes en 2021</a:t>
            </a:r>
            <a:r>
              <a:rPr lang="es-ES" sz="2000"/>
              <a:t>. Esto representa el 9,8 por ciento de todas las muertes relacionadas con el trabajo</a:t>
            </a:r>
          </a:p>
          <a:p>
            <a:pPr marL="0" indent="0">
              <a:buNone/>
            </a:pPr>
            <a:endParaRPr lang="es-AR" sz="2000"/>
          </a:p>
        </p:txBody>
      </p:sp>
    </p:spTree>
    <p:extLst>
      <p:ext uri="{BB962C8B-B14F-4D97-AF65-F5344CB8AC3E}">
        <p14:creationId xmlns:p14="http://schemas.microsoft.com/office/powerpoint/2010/main" val="841858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E78320-3A94-0B2D-444C-8DC9806E30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8771" y="1488016"/>
            <a:ext cx="6603018" cy="5510454"/>
          </a:xfrm>
          <a:prstGeom prst="rect">
            <a:avLst/>
          </a:prstGeom>
          <a:noFill/>
          <a:ln>
            <a:noFill/>
          </a:ln>
        </p:spPr>
      </p:pic>
      <p:pic>
        <p:nvPicPr>
          <p:cNvPr id="7" name="Imagen 6">
            <a:extLst>
              <a:ext uri="{FF2B5EF4-FFF2-40B4-BE49-F238E27FC236}">
                <a16:creationId xmlns:a16="http://schemas.microsoft.com/office/drawing/2014/main" id="{9BC69276-4372-6B04-A7CD-EB533F584DC0}"/>
              </a:ext>
            </a:extLst>
          </p:cNvPr>
          <p:cNvPicPr>
            <a:picLocks noChangeAspect="1"/>
          </p:cNvPicPr>
          <p:nvPr/>
        </p:nvPicPr>
        <p:blipFill>
          <a:blip r:embed="rId3"/>
          <a:stretch>
            <a:fillRect/>
          </a:stretch>
        </p:blipFill>
        <p:spPr>
          <a:xfrm>
            <a:off x="2688771" y="776350"/>
            <a:ext cx="5949693" cy="711666"/>
          </a:xfrm>
          <a:prstGeom prst="rect">
            <a:avLst/>
          </a:prstGeom>
        </p:spPr>
      </p:pic>
      <p:sp>
        <p:nvSpPr>
          <p:cNvPr id="8" name="Título 7">
            <a:extLst>
              <a:ext uri="{FF2B5EF4-FFF2-40B4-BE49-F238E27FC236}">
                <a16:creationId xmlns:a16="http://schemas.microsoft.com/office/drawing/2014/main" id="{9AD4D6D9-3735-AE2A-3EA1-B8D9EADF28C2}"/>
              </a:ext>
            </a:extLst>
          </p:cNvPr>
          <p:cNvSpPr>
            <a:spLocks noGrp="1"/>
          </p:cNvSpPr>
          <p:nvPr>
            <p:ph type="title"/>
          </p:nvPr>
        </p:nvSpPr>
        <p:spPr>
          <a:xfrm>
            <a:off x="838200" y="151323"/>
            <a:ext cx="10515600" cy="538389"/>
          </a:xfrm>
        </p:spPr>
        <p:txBody>
          <a:bodyPr>
            <a:normAutofit fontScale="90000"/>
          </a:bodyPr>
          <a:lstStyle/>
          <a:p>
            <a:r>
              <a:rPr lang="en-US" dirty="0"/>
              <a:t> </a:t>
            </a:r>
            <a:r>
              <a:rPr lang="es-AR" sz="2200" dirty="0"/>
              <a:t>Número estimado de muertes atribuidas a peligros biológicos en el trabajo</a:t>
            </a:r>
            <a:endParaRPr lang="es-AR" sz="1800" dirty="0"/>
          </a:p>
        </p:txBody>
      </p:sp>
    </p:spTree>
    <p:extLst>
      <p:ext uri="{BB962C8B-B14F-4D97-AF65-F5344CB8AC3E}">
        <p14:creationId xmlns:p14="http://schemas.microsoft.com/office/powerpoint/2010/main" val="318578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000A98A-06C0-85B5-5AE2-F9C61D2F2C31}"/>
              </a:ext>
            </a:extLst>
          </p:cNvPr>
          <p:cNvSpPr>
            <a:spLocks noGrp="1"/>
          </p:cNvSpPr>
          <p:nvPr>
            <p:ph type="title"/>
          </p:nvPr>
        </p:nvSpPr>
        <p:spPr>
          <a:xfrm>
            <a:off x="1371599" y="294538"/>
            <a:ext cx="9895951" cy="1033669"/>
          </a:xfrm>
        </p:spPr>
        <p:txBody>
          <a:bodyPr>
            <a:normAutofit/>
          </a:bodyPr>
          <a:lstStyle/>
          <a:p>
            <a:r>
              <a:rPr lang="es-ES" sz="1900">
                <a:solidFill>
                  <a:srgbClr val="FFFFFF"/>
                </a:solidFill>
              </a:rPr>
              <a:t>La pandemia de la enfermedad por coronavirus (COVID-19) dejo la enseñanza de que los peligros biológicos no controlados pueden tener un impacto devastador a nivel mundial. </a:t>
            </a:r>
            <a:br>
              <a:rPr lang="es-AR" sz="1900">
                <a:solidFill>
                  <a:srgbClr val="FFFFFF"/>
                </a:solidFill>
              </a:rPr>
            </a:br>
            <a:endParaRPr lang="es-AR" sz="1900">
              <a:solidFill>
                <a:srgbClr val="FFFFFF"/>
              </a:solidFill>
            </a:endParaRPr>
          </a:p>
        </p:txBody>
      </p:sp>
      <p:sp>
        <p:nvSpPr>
          <p:cNvPr id="3" name="Marcador de contenido 2">
            <a:extLst>
              <a:ext uri="{FF2B5EF4-FFF2-40B4-BE49-F238E27FC236}">
                <a16:creationId xmlns:a16="http://schemas.microsoft.com/office/drawing/2014/main" id="{038DA6B9-AC71-8977-EA74-E90FA8281580}"/>
              </a:ext>
            </a:extLst>
          </p:cNvPr>
          <p:cNvSpPr>
            <a:spLocks noGrp="1"/>
          </p:cNvSpPr>
          <p:nvPr>
            <p:ph idx="1"/>
          </p:nvPr>
        </p:nvSpPr>
        <p:spPr>
          <a:xfrm>
            <a:off x="1371599" y="2318197"/>
            <a:ext cx="9724031" cy="3683358"/>
          </a:xfrm>
        </p:spPr>
        <p:txBody>
          <a:bodyPr anchor="ctr">
            <a:normAutofit/>
          </a:bodyPr>
          <a:lstStyle/>
          <a:p>
            <a:r>
              <a:rPr lang="es-ES" sz="2000" dirty="0"/>
              <a:t>Los virus que causan enfermedades contagiosas no son más que uno de los numerosos peligros biológicos a los que pueden estar expuestos los trabajadores. </a:t>
            </a:r>
          </a:p>
          <a:p>
            <a:r>
              <a:rPr lang="es-ES" sz="2000" dirty="0"/>
              <a:t>En lugares de trabajo como hospitales, laboratorios, explotaciones ganaderas, silos para cereales e instalaciones de tratamiento de aguas residuales y actividades como la recogida de desechos, entre muchas otras, los trabajadores pueden estar expuestos a peligros biológicos como bacterias, virus, parásitos, hongos, priones, materiales de ADN, fluidos corporales y a cualquier otro microorganismo, así como a sus toxinas y alérgenos asociados.</a:t>
            </a:r>
          </a:p>
          <a:p>
            <a:r>
              <a:rPr lang="es-ES" sz="2000" dirty="0"/>
              <a:t> Estos peligros biológicos no solo pueden causar, afectar a, o exacerbar enfermedades transmisibles como la COVID-19, sino también enfermedades no transmisibles como las alergias.</a:t>
            </a:r>
            <a:endParaRPr lang="es-AR" sz="2000" dirty="0"/>
          </a:p>
          <a:p>
            <a:endParaRPr lang="es-AR" sz="2000" dirty="0"/>
          </a:p>
        </p:txBody>
      </p:sp>
    </p:spTree>
    <p:extLst>
      <p:ext uri="{BB962C8B-B14F-4D97-AF65-F5344CB8AC3E}">
        <p14:creationId xmlns:p14="http://schemas.microsoft.com/office/powerpoint/2010/main" val="1128306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1AA40A-2A8F-28BF-8BBB-60810A7F3FE0}"/>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3400" kern="1200">
                <a:solidFill>
                  <a:schemeClr val="tx1"/>
                </a:solidFill>
                <a:latin typeface="+mj-lt"/>
                <a:ea typeface="+mj-ea"/>
                <a:cs typeface="+mj-cs"/>
              </a:rPr>
              <a:t>A diferencia de los enfoques tradicionales, el convenio </a:t>
            </a:r>
            <a:r>
              <a:rPr lang="en-US" sz="3400" b="1" kern="1200">
                <a:solidFill>
                  <a:schemeClr val="tx1"/>
                </a:solidFill>
                <a:latin typeface="+mj-lt"/>
                <a:ea typeface="+mj-ea"/>
                <a:cs typeface="+mj-cs"/>
              </a:rPr>
              <a:t>no se limita a los riesgos derivados de la actividad productiva</a:t>
            </a:r>
            <a:r>
              <a:rPr lang="en-US" sz="3400" kern="1200">
                <a:solidFill>
                  <a:schemeClr val="tx1"/>
                </a:solidFill>
                <a:latin typeface="+mj-lt"/>
                <a:ea typeface="+mj-ea"/>
                <a:cs typeface="+mj-cs"/>
              </a:rPr>
              <a:t>, sino que incorpora </a:t>
            </a:r>
            <a:r>
              <a:rPr lang="en-US" sz="3400" b="1" kern="1200">
                <a:solidFill>
                  <a:schemeClr val="tx1"/>
                </a:solidFill>
                <a:latin typeface="+mj-lt"/>
                <a:ea typeface="+mj-ea"/>
                <a:cs typeface="+mj-cs"/>
              </a:rPr>
              <a:t>toda forma de exposición en el entorno de trabajo</a:t>
            </a:r>
            <a:r>
              <a:rPr lang="en-US" sz="3400" kern="1200">
                <a:solidFill>
                  <a:schemeClr val="tx1"/>
                </a:solidFill>
                <a:latin typeface="+mj-lt"/>
                <a:ea typeface="+mj-ea"/>
                <a:cs typeface="+mj-cs"/>
              </a:rPr>
              <a:t>, incluyendo agentes externos, comunitarios, ambientales o de origen desconocido.</a:t>
            </a:r>
          </a:p>
        </p:txBody>
      </p:sp>
      <p:sp>
        <p:nvSpPr>
          <p:cNvPr id="3" name="Marcador de texto 2">
            <a:extLst>
              <a:ext uri="{FF2B5EF4-FFF2-40B4-BE49-F238E27FC236}">
                <a16:creationId xmlns:a16="http://schemas.microsoft.com/office/drawing/2014/main" id="{D77890B8-8BD0-0D02-A7A9-76541E7B6FE4}"/>
              </a:ext>
            </a:extLst>
          </p:cNvPr>
          <p:cNvSpPr>
            <a:spLocks noGrp="1"/>
          </p:cNvSpPr>
          <p:nvPr>
            <p:ph type="body" idx="1"/>
          </p:nvPr>
        </p:nvSpPr>
        <p:spPr>
          <a:xfrm>
            <a:off x="1524000" y="5170511"/>
            <a:ext cx="9285514" cy="995451"/>
          </a:xfrm>
        </p:spPr>
        <p:txBody>
          <a:bodyPr vert="horz" lIns="91440" tIns="45720" rIns="91440" bIns="45720" rtlCol="0" anchor="ctr">
            <a:normAutofit/>
          </a:bodyPr>
          <a:lstStyle/>
          <a:p>
            <a:pPr marL="742950" indent="-742950"/>
            <a:endParaRPr lang="es-ES" altLang="es-AR" dirty="0">
              <a:solidFill>
                <a:srgbClr val="FF0000"/>
              </a:solidFill>
            </a:endParaRPr>
          </a:p>
          <a:p>
            <a:pPr algn="ctr"/>
            <a:endParaRPr lang="en-US" sz="2400" kern="1200" dirty="0">
              <a:solidFill>
                <a:schemeClr val="tx1"/>
              </a:solidFill>
              <a:latin typeface="+mn-lt"/>
              <a:ea typeface="+mn-ea"/>
              <a:cs typeface="+mn-cs"/>
            </a:endParaRP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442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número de diapositiva 1">
            <a:extLst>
              <a:ext uri="{FF2B5EF4-FFF2-40B4-BE49-F238E27FC236}">
                <a16:creationId xmlns:a16="http://schemas.microsoft.com/office/drawing/2014/main" id="{AD8FC64E-CA31-D734-F4A1-54844BCB1DA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fld id="{6E3EF936-379A-4498-8A80-C2DABD95ED40}" type="slidenum">
              <a:rPr lang="es-ES" altLang="es-AR" sz="1400">
                <a:latin typeface="Times New Roman" panose="02020603050405020304" pitchFamily="18" charset="0"/>
              </a:rPr>
              <a:pPr>
                <a:spcBef>
                  <a:spcPct val="50000"/>
                </a:spcBef>
                <a:buFontTx/>
                <a:buNone/>
              </a:pPr>
              <a:t>35</a:t>
            </a:fld>
            <a:endParaRPr lang="es-ES" altLang="es-AR" sz="1400">
              <a:latin typeface="Times New Roman" panose="02020603050405020304" pitchFamily="18" charset="0"/>
            </a:endParaRPr>
          </a:p>
        </p:txBody>
      </p:sp>
      <p:sp>
        <p:nvSpPr>
          <p:cNvPr id="3" name="Rectángulo: biselado 2">
            <a:extLst>
              <a:ext uri="{FF2B5EF4-FFF2-40B4-BE49-F238E27FC236}">
                <a16:creationId xmlns:a16="http://schemas.microsoft.com/office/drawing/2014/main" id="{4B113B4C-81BD-A7A5-2BFF-7CBE8FB0EF65}"/>
              </a:ext>
            </a:extLst>
          </p:cNvPr>
          <p:cNvSpPr/>
          <p:nvPr/>
        </p:nvSpPr>
        <p:spPr>
          <a:xfrm>
            <a:off x="1993901" y="865188"/>
            <a:ext cx="8291513" cy="5313362"/>
          </a:xfrm>
          <a:prstGeom prst="bevel">
            <a:avLst/>
          </a:prstGeom>
          <a:solidFill>
            <a:srgbClr val="4472C4"/>
          </a:solidFill>
          <a:ln w="12700" cap="flat" cmpd="sng" algn="ctr">
            <a:solidFill>
              <a:srgbClr val="4472C4">
                <a:shade val="50000"/>
              </a:srgbClr>
            </a:solidFill>
            <a:prstDash val="solid"/>
            <a:miter lim="800000"/>
          </a:ln>
          <a:effectLst/>
        </p:spPr>
        <p:txBody>
          <a:bodyPr anchor="ctr"/>
          <a:lstStyle/>
          <a:p>
            <a:pPr defTabSz="457200">
              <a:defRPr/>
            </a:pPr>
            <a:r>
              <a:rPr lang="es-ES" sz="3600" b="1" i="1" kern="0" dirty="0">
                <a:solidFill>
                  <a:prstClr val="white"/>
                </a:solidFill>
                <a:latin typeface="Calibri" panose="020F0502020204030204"/>
                <a:cs typeface="Arial" panose="020B0604020202020204" pitchFamily="34" charset="0"/>
              </a:rPr>
              <a:t>“Si no esperas lo inesperado no lo reconocerás cuando llegue.”</a:t>
            </a:r>
          </a:p>
          <a:p>
            <a:pPr defTabSz="457200">
              <a:defRPr/>
            </a:pPr>
            <a:endParaRPr lang="es-ES" sz="3200" kern="0" dirty="0">
              <a:solidFill>
                <a:prstClr val="white"/>
              </a:solidFill>
              <a:latin typeface="Calibri" panose="020F0502020204030204"/>
              <a:cs typeface="Arial" panose="020B0604020202020204" pitchFamily="34" charset="0"/>
            </a:endParaRPr>
          </a:p>
          <a:p>
            <a:pPr defTabSz="457200">
              <a:defRPr/>
            </a:pPr>
            <a:r>
              <a:rPr lang="es-ES" sz="3200" kern="0" dirty="0">
                <a:solidFill>
                  <a:prstClr val="white"/>
                </a:solidFill>
                <a:latin typeface="Calibri" panose="020F0502020204030204"/>
                <a:cs typeface="Arial" panose="020B0604020202020204" pitchFamily="34" charset="0"/>
              </a:rPr>
              <a:t>Heráclito de Éfeso </a:t>
            </a:r>
          </a:p>
          <a:p>
            <a:pPr defTabSz="457200">
              <a:defRPr/>
            </a:pPr>
            <a:r>
              <a:rPr lang="es-ES" sz="3200" kern="0" dirty="0">
                <a:solidFill>
                  <a:prstClr val="white"/>
                </a:solidFill>
                <a:latin typeface="Calibri" panose="020F0502020204030204"/>
                <a:cs typeface="Arial" panose="020B0604020202020204" pitchFamily="34" charset="0"/>
              </a:rPr>
              <a:t>(Filósofo griego, 535-475 </a:t>
            </a:r>
            <a:r>
              <a:rPr lang="es-ES" sz="3200" kern="0" dirty="0" err="1">
                <a:solidFill>
                  <a:prstClr val="white"/>
                </a:solidFill>
                <a:latin typeface="Calibri" panose="020F0502020204030204"/>
                <a:cs typeface="Arial" panose="020B0604020202020204" pitchFamily="34" charset="0"/>
              </a:rPr>
              <a:t>adC</a:t>
            </a:r>
            <a:r>
              <a:rPr lang="es-ES" sz="3200" kern="0" dirty="0">
                <a:solidFill>
                  <a:prstClr val="white"/>
                </a:solidFill>
                <a:latin typeface="Calibri" panose="020F0502020204030204"/>
                <a:cs typeface="Arial" panose="020B0604020202020204" pitchFamily="34" charset="0"/>
              </a:rPr>
              <a:t>)</a:t>
            </a:r>
            <a:endParaRPr lang="es-AR" sz="3200" kern="0" dirty="0">
              <a:solidFill>
                <a:prstClr val="white"/>
              </a:solidFill>
              <a:latin typeface="Calibri" panose="020F0502020204030204"/>
              <a:cs typeface="Arial" panose="020B0604020202020204" pitchFamily="34" charset="0"/>
            </a:endParaRPr>
          </a:p>
          <a:p>
            <a:pPr algn="ctr" defTabSz="457200">
              <a:defRPr/>
            </a:pPr>
            <a:endParaRPr lang="es-AR" kern="0" dirty="0">
              <a:solidFill>
                <a:prstClr val="white"/>
              </a:solidFill>
              <a:latin typeface="Calibri" panose="020F05020202040302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A7A73-7F04-80EE-3156-1819D37440A5}"/>
              </a:ext>
            </a:extLst>
          </p:cNvPr>
          <p:cNvSpPr>
            <a:spLocks noGrp="1"/>
          </p:cNvSpPr>
          <p:nvPr>
            <p:ph type="title"/>
          </p:nvPr>
        </p:nvSpPr>
        <p:spPr/>
        <p:txBody>
          <a:bodyPr>
            <a:noAutofit/>
          </a:bodyPr>
          <a:lstStyle/>
          <a:p>
            <a:r>
              <a:rPr lang="es-ES" sz="4000" dirty="0"/>
              <a:t>En </a:t>
            </a:r>
            <a:r>
              <a:rPr lang="es-ES" sz="4000" i="1" dirty="0"/>
              <a:t>El cuento de la criada</a:t>
            </a:r>
            <a:r>
              <a:rPr lang="es-ES" sz="4000" dirty="0"/>
              <a:t> ( M. Atwood.1985), la protagonista </a:t>
            </a:r>
            <a:r>
              <a:rPr lang="es-ES" sz="4000" dirty="0" err="1"/>
              <a:t>Defred</a:t>
            </a:r>
            <a:r>
              <a:rPr lang="es-ES" sz="4000" dirty="0"/>
              <a:t>, describe cómo las personas normalizan situaciones opresivas o peligrosas ignorando activamente las señales de alerta con la frase:</a:t>
            </a:r>
            <a:endParaRPr lang="es-AR" sz="4000" dirty="0"/>
          </a:p>
        </p:txBody>
      </p:sp>
      <p:sp>
        <p:nvSpPr>
          <p:cNvPr id="3" name="Marcador de texto 2">
            <a:extLst>
              <a:ext uri="{FF2B5EF4-FFF2-40B4-BE49-F238E27FC236}">
                <a16:creationId xmlns:a16="http://schemas.microsoft.com/office/drawing/2014/main" id="{6BBAF26F-D2A8-4555-B9BE-1DE59B482039}"/>
              </a:ext>
            </a:extLst>
          </p:cNvPr>
          <p:cNvSpPr>
            <a:spLocks noGrp="1"/>
          </p:cNvSpPr>
          <p:nvPr>
            <p:ph type="body" idx="1"/>
          </p:nvPr>
        </p:nvSpPr>
        <p:spPr/>
        <p:txBody>
          <a:bodyPr/>
          <a:lstStyle/>
          <a:p>
            <a:r>
              <a:rPr lang="es-ES" sz="3200" b="1" i="1" dirty="0">
                <a:solidFill>
                  <a:srgbClr val="C00000"/>
                </a:solidFill>
              </a:rPr>
              <a:t>“Vivíamos, como era normal, haciendo caso omiso de todo. Hacer caso omiso no es lo mismo que ignorar, hay que trabajar para ello”.</a:t>
            </a:r>
          </a:p>
          <a:p>
            <a:endParaRPr lang="es-AR" dirty="0"/>
          </a:p>
        </p:txBody>
      </p:sp>
    </p:spTree>
    <p:extLst>
      <p:ext uri="{BB962C8B-B14F-4D97-AF65-F5344CB8AC3E}">
        <p14:creationId xmlns:p14="http://schemas.microsoft.com/office/powerpoint/2010/main" val="246986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6E51BB6-687B-1637-5BA3-EEE59440AF39}"/>
              </a:ext>
            </a:extLst>
          </p:cNvPr>
          <p:cNvSpPr>
            <a:spLocks noGrp="1"/>
          </p:cNvSpPr>
          <p:nvPr>
            <p:ph type="title"/>
          </p:nvPr>
        </p:nvSpPr>
        <p:spPr>
          <a:xfrm>
            <a:off x="1156851" y="637762"/>
            <a:ext cx="9888496" cy="900131"/>
          </a:xfrm>
        </p:spPr>
        <p:txBody>
          <a:bodyPr anchor="t">
            <a:normAutofit/>
          </a:bodyPr>
          <a:lstStyle/>
          <a:p>
            <a:r>
              <a:rPr lang="es-ES" sz="2800" dirty="0">
                <a:solidFill>
                  <a:schemeClr val="bg1"/>
                </a:solidFill>
              </a:rPr>
              <a:t>Los daños que puede provocar la exposición a riesgos biológicos en lugares de trabajo</a:t>
            </a:r>
            <a:endParaRPr lang="es-AR" sz="28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9B73356-7208-339A-E55F-70585E1C0FFB}"/>
              </a:ext>
            </a:extLst>
          </p:cNvPr>
          <p:cNvSpPr>
            <a:spLocks noGrp="1"/>
          </p:cNvSpPr>
          <p:nvPr>
            <p:ph idx="1"/>
          </p:nvPr>
        </p:nvSpPr>
        <p:spPr>
          <a:xfrm>
            <a:off x="1155548" y="2217343"/>
            <a:ext cx="9880893" cy="3959619"/>
          </a:xfrm>
        </p:spPr>
        <p:txBody>
          <a:bodyPr>
            <a:normAutofit/>
          </a:bodyPr>
          <a:lstStyle/>
          <a:p>
            <a:r>
              <a:rPr lang="es-ES" sz="2400" dirty="0"/>
              <a:t>enfermedades infecciosas como la </a:t>
            </a:r>
            <a:r>
              <a:rPr lang="es-ES" sz="2400" b="1" i="1" dirty="0"/>
              <a:t>brucelosis</a:t>
            </a:r>
            <a:r>
              <a:rPr lang="es-ES" sz="2400" dirty="0"/>
              <a:t> (zoonosis), la </a:t>
            </a:r>
            <a:r>
              <a:rPr lang="es-ES" sz="2400" b="1" i="1" dirty="0"/>
              <a:t>hepatitis viral</a:t>
            </a:r>
            <a:r>
              <a:rPr lang="es-ES" sz="2400" dirty="0"/>
              <a:t>, la enfermedad por el </a:t>
            </a:r>
            <a:r>
              <a:rPr lang="es-ES" sz="2400" b="1" i="1" dirty="0"/>
              <a:t>virus de la inmunodeficiencia humana</a:t>
            </a:r>
            <a:r>
              <a:rPr lang="es-ES" sz="2400" dirty="0"/>
              <a:t>, el </a:t>
            </a:r>
            <a:r>
              <a:rPr lang="es-ES" sz="2400" b="1" i="1" dirty="0"/>
              <a:t>tétanos</a:t>
            </a:r>
            <a:r>
              <a:rPr lang="es-ES" sz="2400" dirty="0"/>
              <a:t> (toxina de </a:t>
            </a:r>
            <a:r>
              <a:rPr lang="es-ES" sz="2400" dirty="0" err="1"/>
              <a:t>clostridium</a:t>
            </a:r>
            <a:r>
              <a:rPr lang="es-ES" sz="2400" dirty="0"/>
              <a:t> </a:t>
            </a:r>
            <a:r>
              <a:rPr lang="es-ES" sz="2400" i="1" dirty="0" err="1"/>
              <a:t>tetani</a:t>
            </a:r>
            <a:r>
              <a:rPr lang="es-ES" sz="2400" dirty="0"/>
              <a:t>), </a:t>
            </a:r>
            <a:r>
              <a:rPr lang="es-ES" sz="2400" b="1" dirty="0"/>
              <a:t>la tuberculosis</a:t>
            </a:r>
            <a:r>
              <a:rPr lang="es-ES" sz="2400" dirty="0"/>
              <a:t>, el </a:t>
            </a:r>
            <a:r>
              <a:rPr lang="es-ES" sz="2400" b="1" i="1" dirty="0"/>
              <a:t>carbunco</a:t>
            </a:r>
            <a:r>
              <a:rPr lang="es-ES" sz="2400" dirty="0"/>
              <a:t> (ántrax) y la</a:t>
            </a:r>
            <a:r>
              <a:rPr lang="es-ES" sz="2400" i="1" dirty="0"/>
              <a:t> </a:t>
            </a:r>
            <a:r>
              <a:rPr lang="es-ES" sz="2400" b="1" i="1" dirty="0"/>
              <a:t>leptospirosis</a:t>
            </a:r>
            <a:r>
              <a:rPr lang="es-ES" sz="2400" i="1" dirty="0"/>
              <a:t> </a:t>
            </a:r>
            <a:r>
              <a:rPr lang="es-ES" sz="2400" dirty="0"/>
              <a:t>(orina de animales).</a:t>
            </a:r>
          </a:p>
          <a:p>
            <a:r>
              <a:rPr lang="es-AR" sz="2400" dirty="0"/>
              <a:t>enfermedades no infecciosas como los </a:t>
            </a:r>
            <a:r>
              <a:rPr lang="es-AR" sz="2400" b="1" dirty="0"/>
              <a:t>síndromes tóxicos o inflamatorios</a:t>
            </a:r>
            <a:r>
              <a:rPr lang="es-AR" sz="2400" dirty="0"/>
              <a:t> asociados a alérgenos o toxinas bacterianas o fúngicas </a:t>
            </a:r>
          </a:p>
          <a:p>
            <a:r>
              <a:rPr lang="es-ES" sz="2400" dirty="0"/>
              <a:t>el deterioro de los alimentos, el agua, equipos, suministros o materiales de cualquier tipo</a:t>
            </a:r>
            <a:endParaRPr lang="es-AR" sz="2400" dirty="0"/>
          </a:p>
          <a:p>
            <a:r>
              <a:rPr lang="es-ES" sz="2400" dirty="0"/>
              <a:t>la alteración perjudicial del </a:t>
            </a:r>
            <a:r>
              <a:rPr lang="es-ES" sz="2400" i="1" dirty="0"/>
              <a:t>medio ambiente</a:t>
            </a:r>
            <a:endParaRPr lang="es-AR" sz="2400" i="1" dirty="0"/>
          </a:p>
          <a:p>
            <a:pPr marL="0" indent="0">
              <a:buNone/>
            </a:pPr>
            <a:endParaRPr lang="es-AR" sz="2400" dirty="0"/>
          </a:p>
          <a:p>
            <a:endParaRPr lang="es-AR" sz="2400" dirty="0"/>
          </a:p>
          <a:p>
            <a:endParaRPr lang="es-ES" sz="2400" dirty="0"/>
          </a:p>
          <a:p>
            <a:endParaRPr lang="es-AR" sz="2400" dirty="0"/>
          </a:p>
          <a:p>
            <a:endParaRPr lang="es-AR" sz="2400" dirty="0"/>
          </a:p>
        </p:txBody>
      </p:sp>
    </p:spTree>
    <p:extLst>
      <p:ext uri="{BB962C8B-B14F-4D97-AF65-F5344CB8AC3E}">
        <p14:creationId xmlns:p14="http://schemas.microsoft.com/office/powerpoint/2010/main" val="191968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C9602C9-24B4-85AA-F821-D83583C392D2}"/>
              </a:ext>
            </a:extLst>
          </p:cNvPr>
          <p:cNvSpPr>
            <a:spLocks noGrp="1"/>
          </p:cNvSpPr>
          <p:nvPr>
            <p:ph type="title"/>
          </p:nvPr>
        </p:nvSpPr>
        <p:spPr>
          <a:xfrm>
            <a:off x="1371599" y="294538"/>
            <a:ext cx="9895951" cy="1033669"/>
          </a:xfrm>
        </p:spPr>
        <p:txBody>
          <a:bodyPr>
            <a:normAutofit/>
          </a:bodyPr>
          <a:lstStyle/>
          <a:p>
            <a:r>
              <a:rPr lang="es-ES" sz="4000">
                <a:solidFill>
                  <a:srgbClr val="FFFFFF"/>
                </a:solidFill>
              </a:rPr>
              <a:t>OTRAS DEFINICIONES</a:t>
            </a:r>
            <a:endParaRPr lang="es-AR" sz="4000">
              <a:solidFill>
                <a:srgbClr val="FFFFFF"/>
              </a:solidFill>
            </a:endParaRPr>
          </a:p>
        </p:txBody>
      </p:sp>
      <p:sp>
        <p:nvSpPr>
          <p:cNvPr id="23" name="Marcador de contenido 2">
            <a:extLst>
              <a:ext uri="{FF2B5EF4-FFF2-40B4-BE49-F238E27FC236}">
                <a16:creationId xmlns:a16="http://schemas.microsoft.com/office/drawing/2014/main" id="{D4BAC106-D2F2-B515-F6BA-D86D836C234D}"/>
              </a:ext>
            </a:extLst>
          </p:cNvPr>
          <p:cNvSpPr>
            <a:spLocks noGrp="1"/>
          </p:cNvSpPr>
          <p:nvPr>
            <p:ph idx="1"/>
          </p:nvPr>
        </p:nvSpPr>
        <p:spPr>
          <a:xfrm>
            <a:off x="1371599" y="2318197"/>
            <a:ext cx="9724031" cy="3683358"/>
          </a:xfrm>
        </p:spPr>
        <p:txBody>
          <a:bodyPr anchor="ctr">
            <a:normAutofit/>
          </a:bodyPr>
          <a:lstStyle/>
          <a:p>
            <a:r>
              <a:rPr lang="es-ES" sz="2000" b="1" dirty="0"/>
              <a:t>Riesgo</a:t>
            </a:r>
            <a:r>
              <a:rPr lang="es-ES" sz="2000" dirty="0"/>
              <a:t>: Combinación de la probabilidad de que ocurra un suceso peligroso con la gravedad de las lesiones o daños para la salud que pueda causar tal suceso.</a:t>
            </a:r>
          </a:p>
          <a:p>
            <a:r>
              <a:rPr lang="es-ES" sz="2000" dirty="0"/>
              <a:t>La gravedad de las consecuencias de un accidente depende del </a:t>
            </a:r>
            <a:r>
              <a:rPr lang="es-ES" sz="2000" b="1" dirty="0"/>
              <a:t>tipo de Agente biológico</a:t>
            </a:r>
            <a:r>
              <a:rPr lang="es-ES" sz="2000" dirty="0"/>
              <a:t>  y de la </a:t>
            </a:r>
            <a:r>
              <a:rPr lang="es-ES" sz="2000" b="1" dirty="0"/>
              <a:t>cantidad de veces y el tiempo </a:t>
            </a:r>
            <a:r>
              <a:rPr lang="es-ES" sz="2000" dirty="0"/>
              <a:t>que se lo manipule.</a:t>
            </a:r>
          </a:p>
          <a:p>
            <a:r>
              <a:rPr lang="es-ES" sz="2000" dirty="0"/>
              <a:t>La </a:t>
            </a:r>
            <a:r>
              <a:rPr lang="es-ES" sz="2000" b="1" dirty="0"/>
              <a:t>bioseguridad </a:t>
            </a:r>
            <a:r>
              <a:rPr lang="es-ES" sz="2000" dirty="0"/>
              <a:t>es un proceso que incluye los principios, técnicas y prácticas de contención que se realizan con el fin de evitar la exposición involuntaria al material biológico o su liberación accidental, por tanto para reducir o eliminar el riesgo biológico.</a:t>
            </a:r>
            <a:endParaRPr lang="es-AR" sz="2000" dirty="0"/>
          </a:p>
          <a:p>
            <a:endParaRPr lang="es-AR" sz="2000" dirty="0"/>
          </a:p>
        </p:txBody>
      </p:sp>
    </p:spTree>
    <p:extLst>
      <p:ext uri="{BB962C8B-B14F-4D97-AF65-F5344CB8AC3E}">
        <p14:creationId xmlns:p14="http://schemas.microsoft.com/office/powerpoint/2010/main" val="402401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24D5E35-C24A-B56F-0459-ECAE17216BB5}"/>
              </a:ext>
            </a:extLst>
          </p:cNvPr>
          <p:cNvSpPr>
            <a:spLocks noGrp="1"/>
          </p:cNvSpPr>
          <p:nvPr>
            <p:ph type="title"/>
          </p:nvPr>
        </p:nvSpPr>
        <p:spPr>
          <a:xfrm>
            <a:off x="1371599" y="294538"/>
            <a:ext cx="9895951" cy="1033669"/>
          </a:xfrm>
        </p:spPr>
        <p:txBody>
          <a:bodyPr>
            <a:normAutofit/>
          </a:bodyPr>
          <a:lstStyle/>
          <a:p>
            <a:r>
              <a:rPr lang="es-AR" sz="3400">
                <a:solidFill>
                  <a:srgbClr val="FFFFFF"/>
                </a:solidFill>
              </a:rPr>
              <a:t>De qué depende la Peligrosidad del agente biológico</a:t>
            </a:r>
          </a:p>
        </p:txBody>
      </p:sp>
      <p:sp>
        <p:nvSpPr>
          <p:cNvPr id="3" name="Marcador de contenido 2">
            <a:extLst>
              <a:ext uri="{FF2B5EF4-FFF2-40B4-BE49-F238E27FC236}">
                <a16:creationId xmlns:a16="http://schemas.microsoft.com/office/drawing/2014/main" id="{3461BE3F-F2B1-0881-07A3-59285DFD5398}"/>
              </a:ext>
            </a:extLst>
          </p:cNvPr>
          <p:cNvSpPr>
            <a:spLocks noGrp="1"/>
          </p:cNvSpPr>
          <p:nvPr>
            <p:ph idx="1"/>
          </p:nvPr>
        </p:nvSpPr>
        <p:spPr>
          <a:xfrm>
            <a:off x="1371599" y="2133600"/>
            <a:ext cx="9724031" cy="3867955"/>
          </a:xfrm>
        </p:spPr>
        <p:txBody>
          <a:bodyPr anchor="ctr">
            <a:normAutofit/>
          </a:bodyPr>
          <a:lstStyle/>
          <a:p>
            <a:r>
              <a:rPr lang="es-AR" sz="2000" dirty="0"/>
              <a:t>Su capacidad de infectar y de producir enfermedad </a:t>
            </a:r>
            <a:r>
              <a:rPr lang="es-AR" sz="2000" dirty="0" err="1"/>
              <a:t>Ej</a:t>
            </a:r>
            <a:r>
              <a:rPr lang="es-AR" sz="2000" dirty="0"/>
              <a:t> HIV y VHB</a:t>
            </a:r>
          </a:p>
          <a:p>
            <a:r>
              <a:rPr lang="es-AR" sz="2000" dirty="0"/>
              <a:t>La gravedad del proceso infeccioso causado o virulencia </a:t>
            </a:r>
          </a:p>
          <a:p>
            <a:r>
              <a:rPr lang="es-AR" sz="2000" dirty="0"/>
              <a:t>La disponibilidad de medidas preventivas (vacunas) y terapéuticas.</a:t>
            </a:r>
          </a:p>
          <a:p>
            <a:r>
              <a:rPr lang="es-AR" sz="2000" dirty="0"/>
              <a:t>Las vías de transmisión </a:t>
            </a:r>
          </a:p>
          <a:p>
            <a:r>
              <a:rPr lang="es-AR" sz="2000" dirty="0"/>
              <a:t>La dosis infecciosa</a:t>
            </a:r>
            <a:r>
              <a:rPr lang="es-ES" sz="2000" dirty="0"/>
              <a:t> ( dosis infectiva media  DI50   es la cantidad promedio de un agente patógeno necesaria para causar una infección en el 50 % de una población huésped expuesta en condiciones específicas)</a:t>
            </a:r>
          </a:p>
          <a:p>
            <a:r>
              <a:rPr lang="es-ES" sz="2000" dirty="0"/>
              <a:t>La estabilidad en el ambiente, el espectro de posibles hospedadores,</a:t>
            </a:r>
            <a:r>
              <a:rPr lang="es-AR" sz="2000" i="1" dirty="0"/>
              <a:t>                                  Ej. </a:t>
            </a:r>
            <a:r>
              <a:rPr lang="es-AR" sz="2000" i="1" dirty="0" err="1"/>
              <a:t>Coxiella</a:t>
            </a:r>
            <a:r>
              <a:rPr lang="es-AR" sz="2000" i="1" dirty="0"/>
              <a:t> </a:t>
            </a:r>
            <a:r>
              <a:rPr lang="es-AR" sz="2000" i="1" dirty="0" err="1"/>
              <a:t>burnetii</a:t>
            </a:r>
            <a:r>
              <a:rPr lang="es-AR" sz="2000" dirty="0"/>
              <a:t>, transmitida principalmente por animales (ovejas, cabras, vacas)</a:t>
            </a:r>
          </a:p>
          <a:p>
            <a:pPr marL="0" indent="0">
              <a:buNone/>
            </a:pPr>
            <a:r>
              <a:rPr lang="es-AR" sz="2000" dirty="0"/>
              <a:t>     leche, heces y </a:t>
            </a:r>
            <a:r>
              <a:rPr lang="es-AR" sz="2000" b="1" dirty="0"/>
              <a:t>polvo contaminado </a:t>
            </a:r>
          </a:p>
        </p:txBody>
      </p:sp>
    </p:spTree>
    <p:extLst>
      <p:ext uri="{BB962C8B-B14F-4D97-AF65-F5344CB8AC3E}">
        <p14:creationId xmlns:p14="http://schemas.microsoft.com/office/powerpoint/2010/main" val="275517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1" name="Rectangle 2049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3" name="Rectangle 2049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5" name="Rectangle 2049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7" name="Rectangle 2049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a:extLst>
              <a:ext uri="{FF2B5EF4-FFF2-40B4-BE49-F238E27FC236}">
                <a16:creationId xmlns:a16="http://schemas.microsoft.com/office/drawing/2014/main" id="{64ACAAC4-D246-47A3-B05A-687BE09873F7}"/>
              </a:ext>
            </a:extLst>
          </p:cNvPr>
          <p:cNvSpPr>
            <a:spLocks noGrp="1" noChangeArrowheads="1"/>
          </p:cNvSpPr>
          <p:nvPr>
            <p:ph type="title"/>
          </p:nvPr>
        </p:nvSpPr>
        <p:spPr>
          <a:xfrm>
            <a:off x="1371599" y="294538"/>
            <a:ext cx="9895951" cy="1033669"/>
          </a:xfrm>
        </p:spPr>
        <p:txBody>
          <a:bodyPr>
            <a:normAutofit/>
          </a:bodyPr>
          <a:lstStyle/>
          <a:p>
            <a:r>
              <a:rPr lang="es-AR" altLang="es-AR" sz="3400">
                <a:solidFill>
                  <a:srgbClr val="FFFFFF"/>
                </a:solidFill>
                <a:cs typeface="Arial" panose="020B0604020202020204" pitchFamily="34" charset="0"/>
              </a:rPr>
              <a:t>Antecedentes que ponen en foco los Riesgos Biológicos  en Argentina</a:t>
            </a:r>
            <a:endParaRPr lang="es-ES" altLang="es-AR" sz="3400">
              <a:solidFill>
                <a:srgbClr val="FFFFFF"/>
              </a:solidFill>
              <a:cs typeface="Arial" panose="020B0604020202020204" pitchFamily="34" charset="0"/>
            </a:endParaRPr>
          </a:p>
        </p:txBody>
      </p:sp>
      <p:sp>
        <p:nvSpPr>
          <p:cNvPr id="20483" name="Rectangle 3">
            <a:extLst>
              <a:ext uri="{FF2B5EF4-FFF2-40B4-BE49-F238E27FC236}">
                <a16:creationId xmlns:a16="http://schemas.microsoft.com/office/drawing/2014/main" id="{8FC3CA59-F761-45CA-8AE8-D41F906AE0BA}"/>
              </a:ext>
            </a:extLst>
          </p:cNvPr>
          <p:cNvSpPr>
            <a:spLocks noGrp="1" noChangeArrowheads="1"/>
          </p:cNvSpPr>
          <p:nvPr>
            <p:ph type="body" idx="1"/>
          </p:nvPr>
        </p:nvSpPr>
        <p:spPr>
          <a:xfrm>
            <a:off x="1371599" y="2318197"/>
            <a:ext cx="9724031" cy="3683358"/>
          </a:xfrm>
        </p:spPr>
        <p:txBody>
          <a:bodyPr anchor="ctr">
            <a:normAutofit/>
          </a:bodyPr>
          <a:lstStyle/>
          <a:p>
            <a:pPr>
              <a:buFontTx/>
              <a:buNone/>
            </a:pPr>
            <a:r>
              <a:rPr lang="es-AR" altLang="es-AR" sz="2000" b="1" i="1" u="sng" dirty="0">
                <a:cs typeface="Arial" panose="020B0604020202020204" pitchFamily="34" charset="0"/>
              </a:rPr>
              <a:t> HISTORIA DE LLAMADOS DE ATENCIÓN</a:t>
            </a:r>
          </a:p>
          <a:p>
            <a:pPr>
              <a:buFontTx/>
              <a:buNone/>
            </a:pPr>
            <a:endParaRPr lang="es-AR" altLang="es-AR" sz="2000" b="1" i="1" u="sng" dirty="0">
              <a:cs typeface="Arial" panose="020B0604020202020204" pitchFamily="34" charset="0"/>
            </a:endParaRPr>
          </a:p>
          <a:p>
            <a:r>
              <a:rPr lang="es-AR" altLang="es-AR" sz="2000" b="1" dirty="0">
                <a:cs typeface="Arial" panose="020B0604020202020204" pitchFamily="34" charset="0"/>
              </a:rPr>
              <a:t>Pandemia de SIDA</a:t>
            </a:r>
          </a:p>
          <a:p>
            <a:r>
              <a:rPr lang="es-AR" altLang="es-AR" sz="2000" b="1" dirty="0">
                <a:cs typeface="Arial" panose="020B0604020202020204" pitchFamily="34" charset="0"/>
              </a:rPr>
              <a:t>Epidemia de cólera</a:t>
            </a:r>
          </a:p>
          <a:p>
            <a:r>
              <a:rPr lang="es-AR" altLang="es-AR" sz="2000" b="1" dirty="0">
                <a:cs typeface="Arial" panose="020B0604020202020204" pitchFamily="34" charset="0"/>
              </a:rPr>
              <a:t>Legislación de residuos biopatogénicos</a:t>
            </a:r>
            <a:r>
              <a:rPr lang="es-AR" altLang="es-AR" sz="2000" dirty="0">
                <a:cs typeface="Arial" panose="020B0604020202020204" pitchFamily="34" charset="0"/>
              </a:rPr>
              <a:t>, Ley 24.051-Ley 11.347 y su decreto reglamentario 450/94</a:t>
            </a:r>
          </a:p>
          <a:p>
            <a:r>
              <a:rPr lang="es-AR" altLang="es-AR" sz="2000" b="1" dirty="0">
                <a:cs typeface="Arial" panose="020B0604020202020204" pitchFamily="34" charset="0"/>
              </a:rPr>
              <a:t>Transporte de material biológico</a:t>
            </a:r>
            <a:r>
              <a:rPr lang="es-AR" altLang="es-AR" sz="2000" dirty="0">
                <a:cs typeface="Arial" panose="020B0604020202020204" pitchFamily="34" charset="0"/>
              </a:rPr>
              <a:t>. </a:t>
            </a:r>
            <a:r>
              <a:rPr lang="es-AR" altLang="es-AR" sz="2000" dirty="0" err="1">
                <a:cs typeface="Arial" panose="020B0604020202020204" pitchFamily="34" charset="0"/>
              </a:rPr>
              <a:t>Resolucion</a:t>
            </a:r>
            <a:r>
              <a:rPr lang="es-AR" altLang="es-AR" sz="2000" dirty="0">
                <a:cs typeface="Arial" panose="020B0604020202020204" pitchFamily="34" charset="0"/>
              </a:rPr>
              <a:t> 1162/2015 Ministerio de Salud Republica Argentina</a:t>
            </a:r>
          </a:p>
          <a:p>
            <a:r>
              <a:rPr lang="es-AR" altLang="es-AR" sz="2000" b="1" dirty="0">
                <a:cs typeface="Arial" panose="020B0604020202020204" pitchFamily="34" charset="0"/>
              </a:rPr>
              <a:t>Recientes epidemias y la pandemia: </a:t>
            </a:r>
            <a:r>
              <a:rPr lang="es-AR" altLang="es-AR" sz="2000" dirty="0">
                <a:cs typeface="Arial" panose="020B0604020202020204" pitchFamily="34" charset="0"/>
              </a:rPr>
              <a:t>COVID, GRIPE H1N1, </a:t>
            </a:r>
            <a:r>
              <a:rPr lang="es-AR" altLang="es-AR" sz="2000" b="1" dirty="0">
                <a:cs typeface="Arial" panose="020B0604020202020204" pitchFamily="34" charset="0"/>
              </a:rPr>
              <a:t>Sífilis</a:t>
            </a:r>
            <a:r>
              <a:rPr lang="es-AR" altLang="es-AR" sz="2000" dirty="0">
                <a:cs typeface="Arial" panose="020B0604020202020204" pitchFamily="34" charset="0"/>
              </a:rPr>
              <a:t>, tuberculosis, dengue…</a:t>
            </a:r>
            <a:endParaRPr lang="es-ES" altLang="es-AR" sz="2000" dirty="0">
              <a:cs typeface="Arial" panose="020B0604020202020204" pitchFamily="34" charset="0"/>
            </a:endParaRPr>
          </a:p>
        </p:txBody>
      </p:sp>
      <p:sp>
        <p:nvSpPr>
          <p:cNvPr id="20484" name="Marcador de número de diapositiva 1">
            <a:extLst>
              <a:ext uri="{FF2B5EF4-FFF2-40B4-BE49-F238E27FC236}">
                <a16:creationId xmlns:a16="http://schemas.microsoft.com/office/drawing/2014/main" id="{2C619E1C-C247-4836-A804-D457A3936F33}"/>
              </a:ext>
            </a:extLst>
          </p:cNvPr>
          <p:cNvSpPr>
            <a:spLocks noGrp="1" noChangeArrowheads="1"/>
          </p:cNvSpPr>
          <p:nvPr>
            <p:ph type="sldNum" sz="quarter" idx="12"/>
          </p:nvPr>
        </p:nvSpPr>
        <p:spPr>
          <a:xfrm>
            <a:off x="11704320" y="6455431"/>
            <a:ext cx="445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fld id="{80A13E69-699F-4C9C-83B7-0A6001BB116C}" type="slidenum">
              <a:rPr lang="es-ES" altLang="es-AR" sz="1100">
                <a:solidFill>
                  <a:schemeClr val="tx1">
                    <a:lumMod val="50000"/>
                    <a:lumOff val="50000"/>
                  </a:schemeClr>
                </a:solidFill>
                <a:latin typeface="Times New Roman" panose="02020603050405020304" pitchFamily="18" charset="0"/>
              </a:rPr>
              <a:pPr>
                <a:spcBef>
                  <a:spcPct val="50000"/>
                </a:spcBef>
                <a:buFontTx/>
                <a:buNone/>
              </a:pPr>
              <a:t>7</a:t>
            </a:fld>
            <a:endParaRPr lang="es-ES" altLang="es-AR" sz="1100">
              <a:solidFill>
                <a:schemeClr val="tx1">
                  <a:lumMod val="50000"/>
                  <a:lumOff val="50000"/>
                </a:schemeClr>
              </a:solidFill>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5"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4" name="Título 3">
            <a:extLst>
              <a:ext uri="{FF2B5EF4-FFF2-40B4-BE49-F238E27FC236}">
                <a16:creationId xmlns:a16="http://schemas.microsoft.com/office/drawing/2014/main" id="{E256FEF4-E2DC-6DFF-7480-257F00B298F4}"/>
              </a:ext>
            </a:extLst>
          </p:cNvPr>
          <p:cNvSpPr>
            <a:spLocks noGrp="1"/>
          </p:cNvSpPr>
          <p:nvPr>
            <p:ph type="title"/>
          </p:nvPr>
        </p:nvSpPr>
        <p:spPr>
          <a:xfrm>
            <a:off x="789708" y="1014574"/>
            <a:ext cx="9725730" cy="2226769"/>
          </a:xfrm>
        </p:spPr>
        <p:txBody>
          <a:bodyPr vert="horz" lIns="91440" tIns="45720" rIns="91440" bIns="45720" rtlCol="0" anchor="ctr">
            <a:normAutofit/>
          </a:bodyPr>
          <a:lstStyle/>
          <a:p>
            <a:r>
              <a:rPr lang="en-US" sz="4800" kern="1200">
                <a:solidFill>
                  <a:schemeClr val="bg1"/>
                </a:solidFill>
                <a:latin typeface="+mj-lt"/>
                <a:ea typeface="+mj-ea"/>
                <a:cs typeface="+mj-cs"/>
              </a:rPr>
              <a:t>PREVENCION, BIOSEGURIDAD, BIOCUSTODIA</a:t>
            </a:r>
          </a:p>
        </p:txBody>
      </p:sp>
      <p:sp>
        <p:nvSpPr>
          <p:cNvPr id="5" name="Marcador de texto 4">
            <a:extLst>
              <a:ext uri="{FF2B5EF4-FFF2-40B4-BE49-F238E27FC236}">
                <a16:creationId xmlns:a16="http://schemas.microsoft.com/office/drawing/2014/main" id="{A8D358FA-D268-230E-0E2A-8DE1F4F721DE}"/>
              </a:ext>
            </a:extLst>
          </p:cNvPr>
          <p:cNvSpPr>
            <a:spLocks noGrp="1"/>
          </p:cNvSpPr>
          <p:nvPr>
            <p:ph type="body" idx="1"/>
          </p:nvPr>
        </p:nvSpPr>
        <p:spPr>
          <a:xfrm>
            <a:off x="789708" y="3640633"/>
            <a:ext cx="9725730" cy="2487212"/>
          </a:xfrm>
        </p:spPr>
        <p:txBody>
          <a:bodyPr vert="horz" lIns="91440" tIns="45720" rIns="91440" bIns="45720" rtlCol="0" anchor="ctr">
            <a:normAutofit/>
          </a:bodyPr>
          <a:lstStyle/>
          <a:p>
            <a:pPr marL="742950" indent="-742950" algn="ctr"/>
            <a:endParaRPr lang="es-ES" altLang="es-AR" dirty="0">
              <a:solidFill>
                <a:schemeClr val="tx1"/>
              </a:solidFill>
            </a:endParaRPr>
          </a:p>
          <a:p>
            <a:pPr marL="742950" indent="-742950" algn="ctr"/>
            <a:r>
              <a:rPr lang="es-ES" altLang="es-AR" sz="2800" i="1" dirty="0">
                <a:solidFill>
                  <a:schemeClr val="tx1"/>
                </a:solidFill>
              </a:rPr>
              <a:t>“El acto inseguro oculta condiciones inadecuadas de trabajo”</a:t>
            </a:r>
          </a:p>
          <a:p>
            <a:endParaRPr lang="en-US" sz="2400" kern="1200" dirty="0">
              <a:solidFill>
                <a:schemeClr val="tx2"/>
              </a:solidFill>
              <a:latin typeface="+mn-lt"/>
              <a:ea typeface="+mn-ea"/>
              <a:cs typeface="+mn-cs"/>
            </a:endParaRPr>
          </a:p>
        </p:txBody>
      </p:sp>
    </p:spTree>
    <p:extLst>
      <p:ext uri="{BB962C8B-B14F-4D97-AF65-F5344CB8AC3E}">
        <p14:creationId xmlns:p14="http://schemas.microsoft.com/office/powerpoint/2010/main" val="162917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9" name="Rectangle 5120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1" name="Rectangle 512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3" name="Rectangle 512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5" name="Rectangle 512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7" name="Rectangle 512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Rectangle 2">
            <a:extLst>
              <a:ext uri="{FF2B5EF4-FFF2-40B4-BE49-F238E27FC236}">
                <a16:creationId xmlns:a16="http://schemas.microsoft.com/office/drawing/2014/main" id="{60991DA2-A3A8-4094-AEAD-42796F79FAC9}"/>
              </a:ext>
            </a:extLst>
          </p:cNvPr>
          <p:cNvSpPr>
            <a:spLocks noGrp="1" noChangeArrowheads="1"/>
          </p:cNvSpPr>
          <p:nvPr>
            <p:ph type="title"/>
          </p:nvPr>
        </p:nvSpPr>
        <p:spPr>
          <a:xfrm>
            <a:off x="370115" y="0"/>
            <a:ext cx="10897436" cy="1597432"/>
          </a:xfrm>
        </p:spPr>
        <p:txBody>
          <a:bodyPr>
            <a:normAutofit/>
          </a:bodyPr>
          <a:lstStyle/>
          <a:p>
            <a:r>
              <a:rPr lang="es-MX" altLang="es-AR" sz="2200" b="1" dirty="0">
                <a:solidFill>
                  <a:srgbClr val="FFFFFF"/>
                </a:solidFill>
              </a:rPr>
              <a:t>A</a:t>
            </a:r>
            <a:r>
              <a:rPr lang="es-AR" altLang="es-AR" sz="2200" b="1" dirty="0" err="1">
                <a:solidFill>
                  <a:srgbClr val="FFFFFF"/>
                </a:solidFill>
              </a:rPr>
              <a:t>mpliamos</a:t>
            </a:r>
            <a:r>
              <a:rPr lang="es-AR" altLang="es-AR" sz="2200" b="1" dirty="0">
                <a:solidFill>
                  <a:srgbClr val="FFFFFF"/>
                </a:solidFill>
              </a:rPr>
              <a:t> el concepto Bioseguridad a</a:t>
            </a:r>
            <a:br>
              <a:rPr lang="es-AR" altLang="es-AR" sz="2200" b="1" dirty="0">
                <a:solidFill>
                  <a:srgbClr val="FFFFFF"/>
                </a:solidFill>
              </a:rPr>
            </a:br>
            <a:r>
              <a:rPr lang="es-AR" altLang="es-AR" sz="2200" b="1" dirty="0">
                <a:solidFill>
                  <a:srgbClr val="FFFFFF"/>
                </a:solidFill>
              </a:rPr>
              <a:t> la Seguridad y Salud  de los trabajadores, la calidad de atención del paciente en sanidad  y la protección del Ambiente y Fronteras.</a:t>
            </a:r>
            <a:endParaRPr lang="es-ES" altLang="es-AR" sz="2200" b="1" dirty="0">
              <a:solidFill>
                <a:srgbClr val="FFFFFF"/>
              </a:solidFill>
            </a:endParaRPr>
          </a:p>
        </p:txBody>
      </p:sp>
      <p:sp>
        <p:nvSpPr>
          <p:cNvPr id="51203" name="Rectangle 3">
            <a:extLst>
              <a:ext uri="{FF2B5EF4-FFF2-40B4-BE49-F238E27FC236}">
                <a16:creationId xmlns:a16="http://schemas.microsoft.com/office/drawing/2014/main" id="{47E68E65-780E-48AB-80C6-D3331AE15388}"/>
              </a:ext>
            </a:extLst>
          </p:cNvPr>
          <p:cNvSpPr>
            <a:spLocks noGrp="1" noChangeArrowheads="1"/>
          </p:cNvSpPr>
          <p:nvPr>
            <p:ph type="body" idx="1"/>
          </p:nvPr>
        </p:nvSpPr>
        <p:spPr>
          <a:xfrm>
            <a:off x="1371599" y="2318197"/>
            <a:ext cx="9724031" cy="3683358"/>
          </a:xfrm>
        </p:spPr>
        <p:txBody>
          <a:bodyPr anchor="ctr">
            <a:normAutofit/>
          </a:bodyPr>
          <a:lstStyle/>
          <a:p>
            <a:pPr marL="0" indent="0">
              <a:buNone/>
            </a:pPr>
            <a:r>
              <a:rPr lang="es-AR" altLang="es-AR" sz="2000" b="1" u="sng"/>
              <a:t>  BIOSEGURIDAD VINCULADA A </a:t>
            </a:r>
            <a:endParaRPr lang="es-AR" altLang="es-AR" sz="2000"/>
          </a:p>
          <a:p>
            <a:pPr marL="609600" indent="-609600">
              <a:buNone/>
            </a:pPr>
            <a:endParaRPr lang="es-AR" altLang="es-AR" sz="2000"/>
          </a:p>
          <a:p>
            <a:pPr marL="990600" lvl="1" indent="-533400">
              <a:buFont typeface="Wingdings" panose="05000000000000000000" pitchFamily="2" charset="2"/>
              <a:buAutoNum type="arabicPeriod"/>
            </a:pPr>
            <a:r>
              <a:rPr lang="es-AR" altLang="es-AR" sz="2000" b="1" i="1"/>
              <a:t>LOS DERECHOS DEL TRABAJADOR DE LA SALUD</a:t>
            </a:r>
          </a:p>
          <a:p>
            <a:pPr marL="990600" lvl="1" indent="-533400">
              <a:buFont typeface="Wingdings" panose="05000000000000000000" pitchFamily="2" charset="2"/>
              <a:buAutoNum type="arabicPeriod"/>
            </a:pPr>
            <a:r>
              <a:rPr lang="es-AR" altLang="es-AR" sz="2000" b="1" i="1"/>
              <a:t>LOS DERECHOS DE LOS PACIENTES</a:t>
            </a:r>
          </a:p>
          <a:p>
            <a:pPr marL="990600" lvl="1" indent="-533400">
              <a:buFont typeface="Wingdings" panose="05000000000000000000" pitchFamily="2" charset="2"/>
              <a:buAutoNum type="arabicPeriod"/>
            </a:pPr>
            <a:r>
              <a:rPr lang="es-AR" altLang="es-AR" sz="2000" b="1" i="1"/>
              <a:t>LA CALIDAD DE LA ATENCIÓN SANITARIA</a:t>
            </a:r>
          </a:p>
          <a:p>
            <a:pPr marL="990600" lvl="1" indent="-533400">
              <a:buFont typeface="Wingdings" panose="05000000000000000000" pitchFamily="2" charset="2"/>
              <a:buAutoNum type="arabicPeriod"/>
            </a:pPr>
            <a:r>
              <a:rPr lang="es-AR" altLang="es-AR" sz="2000" b="1" i="1"/>
              <a:t>LA PROTECCIÓN DEL AMBIENTE INCLUIDAS LAS PERSONAS QUE VIVEN EN ÉL</a:t>
            </a:r>
          </a:p>
          <a:p>
            <a:pPr marL="609600" indent="-609600"/>
            <a:endParaRPr lang="es-ES" altLang="es-AR" sz="2000" b="1" i="1"/>
          </a:p>
        </p:txBody>
      </p:sp>
      <p:sp>
        <p:nvSpPr>
          <p:cNvPr id="51204" name="Marcador de número de diapositiva 1">
            <a:extLst>
              <a:ext uri="{FF2B5EF4-FFF2-40B4-BE49-F238E27FC236}">
                <a16:creationId xmlns:a16="http://schemas.microsoft.com/office/drawing/2014/main" id="{9270930B-950D-4D70-BB10-260D1779390B}"/>
              </a:ext>
            </a:extLst>
          </p:cNvPr>
          <p:cNvSpPr>
            <a:spLocks noGrp="1" noChangeArrowheads="1"/>
          </p:cNvSpPr>
          <p:nvPr>
            <p:ph type="sldNum" sz="quarter" idx="12"/>
          </p:nvPr>
        </p:nvSpPr>
        <p:spPr>
          <a:xfrm>
            <a:off x="11704320" y="6455431"/>
            <a:ext cx="44591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fld id="{D2EFF8FB-C80D-442A-9C35-F7366ED4A137}" type="slidenum">
              <a:rPr lang="es-ES" altLang="es-AR" sz="1100">
                <a:solidFill>
                  <a:schemeClr val="tx1">
                    <a:lumMod val="50000"/>
                    <a:lumOff val="50000"/>
                  </a:schemeClr>
                </a:solidFill>
                <a:latin typeface="Times New Roman" panose="02020603050405020304" pitchFamily="18" charset="0"/>
              </a:rPr>
              <a:pPr>
                <a:spcBef>
                  <a:spcPct val="50000"/>
                </a:spcBef>
                <a:buFontTx/>
                <a:buNone/>
              </a:pPr>
              <a:t>9</a:t>
            </a:fld>
            <a:endParaRPr lang="es-ES" altLang="es-AR" sz="1100">
              <a:solidFill>
                <a:schemeClr val="tx1">
                  <a:lumMod val="50000"/>
                  <a:lumOff val="50000"/>
                </a:schemeClr>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911</TotalTime>
  <Words>2793</Words>
  <Application>Microsoft Office PowerPoint</Application>
  <PresentationFormat>Panorámica</PresentationFormat>
  <Paragraphs>207</Paragraphs>
  <Slides>36</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36</vt:i4>
      </vt:variant>
    </vt:vector>
  </HeadingPairs>
  <TitlesOfParts>
    <vt:vector size="45" baseType="lpstr">
      <vt:lpstr>Aptos</vt:lpstr>
      <vt:lpstr>Aptos Display</vt:lpstr>
      <vt:lpstr>Arial</vt:lpstr>
      <vt:lpstr>Calibri</vt:lpstr>
      <vt:lpstr>Century Gothic</vt:lpstr>
      <vt:lpstr>SofiaPro-Bold</vt:lpstr>
      <vt:lpstr>Times New Roman</vt:lpstr>
      <vt:lpstr>Wingdings</vt:lpstr>
      <vt:lpstr>Tema de Office</vt:lpstr>
      <vt:lpstr>RIESGOS BIOLOGICOS</vt:lpstr>
      <vt:lpstr>MIRADA MICROSCOPICA</vt:lpstr>
      <vt:lpstr>Recomendación 209 OIT Los peligros del Convenio N 192, incluyen:</vt:lpstr>
      <vt:lpstr>Los daños que puede provocar la exposición a riesgos biológicos en lugares de trabajo</vt:lpstr>
      <vt:lpstr>OTRAS DEFINICIONES</vt:lpstr>
      <vt:lpstr>De qué depende la Peligrosidad del agente biológico</vt:lpstr>
      <vt:lpstr>Antecedentes que ponen en foco los Riesgos Biológicos  en Argentina</vt:lpstr>
      <vt:lpstr>PREVENCION, BIOSEGURIDAD, BIOCUSTODIA</vt:lpstr>
      <vt:lpstr>Ampliamos el concepto Bioseguridad a  la Seguridad y Salud  de los trabajadores, la calidad de atención del paciente en sanidad  y la protección del Ambiente y Fronteras.</vt:lpstr>
      <vt:lpstr>LAS OLVIDADAS CAUSAS MEDIATAS  LA BIOSEGURIDAD ESTÁ RELACIONADA CON: -  condiciones de trabajo adecuadas, -  fondos necesarios,  - elementos de protección suficientes,  - estructuras edilicias correspondientes,  - salarios adecuados, - horarios de trabajo no extenuantes,  - capacitación permanente.</vt:lpstr>
      <vt:lpstr>Prevencion y Control: BARRERAS PRIMARIAS</vt:lpstr>
      <vt:lpstr>CABINAS DE SEGURIDAD BIOLOGICA</vt:lpstr>
      <vt:lpstr>Presentación de PowerPoint</vt:lpstr>
      <vt:lpstr>Presentación de PowerPoint</vt:lpstr>
      <vt:lpstr>Agentes biologicos</vt:lpstr>
      <vt:lpstr>Clasificación de patógenos por grupos de riesgo </vt:lpstr>
      <vt:lpstr>Clasificación de patógenos por grupos de riesgo</vt:lpstr>
      <vt:lpstr>TRANSMISION OPARENTERAL, CUTANEA Y POR MUCOSAS</vt:lpstr>
      <vt:lpstr>Peligros relativos a los procedimientos</vt:lpstr>
      <vt:lpstr>TUBERCULOSIS Ej paradigmatico de transmisión aérea:</vt:lpstr>
      <vt:lpstr>Peligrosidad del agente infeccioso… ej</vt:lpstr>
      <vt:lpstr>TOXINAS BIOLOGICAS</vt:lpstr>
      <vt:lpstr>Peligros asociados con las partículas de trabajo, equipos de seguridad e infraestructuras.</vt:lpstr>
      <vt:lpstr>CULTIVO CELULAR</vt:lpstr>
      <vt:lpstr>ALERGENOS EN EL SECTOR LABORAL</vt:lpstr>
      <vt:lpstr>VIRUS:  es un ser vivo?</vt:lpstr>
      <vt:lpstr>PRION</vt:lpstr>
      <vt:lpstr>Convenio 192 OIT</vt:lpstr>
      <vt:lpstr>OIT Convenio 192: sobre la prevención y protección frente a los peligros biológicos en el entorno de trabajo</vt:lpstr>
      <vt:lpstr>OIT Convenio 192: sobre la prevención y protección frente a los peligros biológicos en el entorno de trabajo</vt:lpstr>
      <vt:lpstr>Fuente: IV informe sobre Peligros Biológicos en entornos de trabajo.              Conferencia internacional del Trabajo, 112 reunión 2024 </vt:lpstr>
      <vt:lpstr> Número estimado de muertes atribuidas a peligros biológicos en el trabajo</vt:lpstr>
      <vt:lpstr>La pandemia de la enfermedad por coronavirus (COVID-19) dejo la enseñanza de que los peligros biológicos no controlados pueden tener un impacto devastador a nivel mundial.  </vt:lpstr>
      <vt:lpstr>A diferencia de los enfoques tradicionales, el convenio no se limita a los riesgos derivados de la actividad productiva, sino que incorpora toda forma de exposición en el entorno de trabajo, incluyendo agentes externos, comunitarios, ambientales o de origen desconocido.</vt:lpstr>
      <vt:lpstr>Presentación de PowerPoint</vt:lpstr>
      <vt:lpstr>En El cuento de la criada ( M. Atwood.1985), la protagonista Defred, describe cómo las personas normalizan situaciones opresivas o peligrosas ignorando activamente las señales de alerta con la frase: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Claudia D'Agostino</dc:creator>
  <cp:lastModifiedBy>Claudia D'Agostino</cp:lastModifiedBy>
  <cp:revision>11</cp:revision>
  <dcterms:created xsi:type="dcterms:W3CDTF">2026-04-25T13:05:32Z</dcterms:created>
  <dcterms:modified xsi:type="dcterms:W3CDTF">2026-04-28T14:49:29Z</dcterms:modified>
</cp:coreProperties>
</file>